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270" r:id="rId3"/>
    <p:sldId id="282" r:id="rId4"/>
    <p:sldId id="259" r:id="rId5"/>
    <p:sldId id="262" r:id="rId6"/>
    <p:sldId id="265" r:id="rId7"/>
    <p:sldId id="266" r:id="rId8"/>
    <p:sldId id="273" r:id="rId9"/>
    <p:sldId id="268" r:id="rId10"/>
    <p:sldId id="269" r:id="rId11"/>
    <p:sldId id="277" r:id="rId12"/>
    <p:sldId id="284" r:id="rId13"/>
    <p:sldId id="264" r:id="rId14"/>
    <p:sldId id="279" r:id="rId15"/>
    <p:sldId id="271" r:id="rId16"/>
    <p:sldId id="26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hadar, Mounirah" initials="mk" lastIdx="1" clrIdx="0"/>
  <p:cmAuthor id="1" name="Alma Starks" initials="A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43" autoAdjust="0"/>
  </p:normalViewPr>
  <p:slideViewPr>
    <p:cSldViewPr>
      <p:cViewPr>
        <p:scale>
          <a:sx n="113" d="100"/>
          <a:sy n="113" d="100"/>
        </p:scale>
        <p:origin x="-158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60" d="100"/>
          <a:sy n="160" d="100"/>
        </p:scale>
        <p:origin x="-2172" y="408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mailto:gradfell@gwu.edu"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gradfell@gwu.edu"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DB1B5-24DB-417A-8070-1108905816B3}" type="doc">
      <dgm:prSet loTypeId="urn:microsoft.com/office/officeart/2005/8/layout/process4" loCatId="process" qsTypeId="urn:microsoft.com/office/officeart/2005/8/quickstyle/simple2" qsCatId="simple" csTypeId="urn:microsoft.com/office/officeart/2005/8/colors/accent3_2" csCatId="accent3" phldr="1"/>
      <dgm:spPr/>
      <dgm:t>
        <a:bodyPr/>
        <a:lstStyle/>
        <a:p>
          <a:endParaRPr lang="en-US"/>
        </a:p>
      </dgm:t>
    </dgm:pt>
    <dgm:pt modelId="{E25DB59F-1B1E-4EA4-87D9-21DE6BE837F8}">
      <dgm:prSet phldrT="[Text]"/>
      <dgm:spPr/>
      <dgm:t>
        <a:bodyPr/>
        <a:lstStyle/>
        <a:p>
          <a:pPr algn="l"/>
          <a:r>
            <a:rPr lang="en-US" dirty="0" smtClean="0"/>
            <a:t>Step 1- Hiring a GA/GRA using Faculty Hire    </a:t>
          </a:r>
          <a:r>
            <a:rPr lang="en-US" dirty="0" smtClean="0">
              <a:solidFill>
                <a:schemeClr val="accent1"/>
              </a:solidFill>
            </a:rPr>
            <a:t>Before submitting paperwork to hire a GA/GRA, the student must have been sent an award letter through the Graduate Automated Awards Application and must have accepted the GA or GRA award.</a:t>
          </a:r>
          <a:endParaRPr lang="en-US" dirty="0">
            <a:solidFill>
              <a:schemeClr val="accent1"/>
            </a:solidFill>
          </a:endParaRPr>
        </a:p>
      </dgm:t>
    </dgm:pt>
    <dgm:pt modelId="{7FF89BEB-D9A7-4C51-BB34-FABFF5545651}" type="parTrans" cxnId="{3BFF6A25-56AA-457A-899A-545D867B2C72}">
      <dgm:prSet/>
      <dgm:spPr/>
      <dgm:t>
        <a:bodyPr/>
        <a:lstStyle/>
        <a:p>
          <a:endParaRPr lang="en-US"/>
        </a:p>
      </dgm:t>
    </dgm:pt>
    <dgm:pt modelId="{25C3AC84-C837-41D6-A47E-A70407F2DEC9}" type="sibTrans" cxnId="{3BFF6A25-56AA-457A-899A-545D867B2C72}">
      <dgm:prSet/>
      <dgm:spPr/>
      <dgm:t>
        <a:bodyPr/>
        <a:lstStyle/>
        <a:p>
          <a:endParaRPr lang="en-US"/>
        </a:p>
      </dgm:t>
    </dgm:pt>
    <dgm:pt modelId="{2D6F0C15-D095-411B-8A77-BBF8736B85AF}">
      <dgm:prSet phldrT="[Text]" custT="1"/>
      <dgm:spPr/>
      <dgm:t>
        <a:bodyPr/>
        <a:lstStyle/>
        <a:p>
          <a:r>
            <a:rPr lang="en-US" sz="1000" dirty="0" smtClean="0"/>
            <a:t>Complete the Employee Hire Form for the assistantship portion of the award-graduate salary account number 51122. All Graduate Assistants (GAs) and Graduate Research Assistants(GRAs) can be hired online through the Faculty Hire Application, Hire a GA/GRA. ( To request access see FAQs)</a:t>
          </a:r>
          <a:endParaRPr lang="en-US" sz="1000" dirty="0"/>
        </a:p>
      </dgm:t>
    </dgm:pt>
    <dgm:pt modelId="{519E3321-CDF8-43B8-87AE-93AA92DBBC02}" type="parTrans" cxnId="{5B89E213-C53F-428C-B8C2-B0A67BAE59C9}">
      <dgm:prSet/>
      <dgm:spPr/>
      <dgm:t>
        <a:bodyPr/>
        <a:lstStyle/>
        <a:p>
          <a:endParaRPr lang="en-US"/>
        </a:p>
      </dgm:t>
    </dgm:pt>
    <dgm:pt modelId="{63144B21-371C-4CFE-890D-00CA83BAB230}" type="sibTrans" cxnId="{5B89E213-C53F-428C-B8C2-B0A67BAE59C9}">
      <dgm:prSet/>
      <dgm:spPr/>
      <dgm:t>
        <a:bodyPr/>
        <a:lstStyle/>
        <a:p>
          <a:endParaRPr lang="en-US"/>
        </a:p>
      </dgm:t>
    </dgm:pt>
    <dgm:pt modelId="{82E66306-C87C-4D73-A6BE-7CEFFDEE5B31}">
      <dgm:prSet phldrT="[Text]"/>
      <dgm:spPr/>
      <dgm:t>
        <a:bodyPr/>
        <a:lstStyle/>
        <a:p>
          <a:r>
            <a:rPr lang="en-US" smtClean="0"/>
            <a:t>Payment paperwork can begin if:</a:t>
          </a:r>
          <a:endParaRPr lang="en-US" dirty="0"/>
        </a:p>
      </dgm:t>
    </dgm:pt>
    <dgm:pt modelId="{152A7A3E-5359-4F39-8696-98FFD6434D3A}" type="parTrans" cxnId="{ED55E63A-5864-43BA-B595-6193157DC6A2}">
      <dgm:prSet/>
      <dgm:spPr/>
      <dgm:t>
        <a:bodyPr/>
        <a:lstStyle/>
        <a:p>
          <a:endParaRPr lang="en-US"/>
        </a:p>
      </dgm:t>
    </dgm:pt>
    <dgm:pt modelId="{D7094A94-B0C5-481A-AD1B-A245D69E1A6B}" type="sibTrans" cxnId="{ED55E63A-5864-43BA-B595-6193157DC6A2}">
      <dgm:prSet/>
      <dgm:spPr/>
      <dgm:t>
        <a:bodyPr/>
        <a:lstStyle/>
        <a:p>
          <a:endParaRPr lang="en-US"/>
        </a:p>
      </dgm:t>
    </dgm:pt>
    <dgm:pt modelId="{69924E4C-81E5-4B9A-8480-B6C89A0C45F2}">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900" dirty="0" smtClean="0"/>
            <a:t>You have  established a position number on a grant does not have the same home index and home org. number  (This can be checked by going to NBAPBUD) The position number is  pooled</a:t>
          </a:r>
          <a:r>
            <a:rPr lang="en-US" sz="800" dirty="0" smtClean="0"/>
            <a:t>. </a:t>
          </a:r>
        </a:p>
      </dgm:t>
    </dgm:pt>
    <dgm:pt modelId="{47B37055-6A85-4F54-95AF-4F819E33AEF8}" type="parTrans" cxnId="{02BD96E8-CA4A-4875-8FBA-EB38917F1FA6}">
      <dgm:prSet/>
      <dgm:spPr/>
      <dgm:t>
        <a:bodyPr/>
        <a:lstStyle/>
        <a:p>
          <a:endParaRPr lang="en-US"/>
        </a:p>
      </dgm:t>
    </dgm:pt>
    <dgm:pt modelId="{FC62C37C-B4B6-4367-9D9F-CD5AD33410AF}" type="sibTrans" cxnId="{02BD96E8-CA4A-4875-8FBA-EB38917F1FA6}">
      <dgm:prSet/>
      <dgm:spPr/>
      <dgm:t>
        <a:bodyPr/>
        <a:lstStyle/>
        <a:p>
          <a:endParaRPr lang="en-US"/>
        </a:p>
      </dgm:t>
    </dgm:pt>
    <dgm:pt modelId="{14B83366-DB91-4015-AA21-49E2911A3843}">
      <dgm:prSet phldrT="[Text]"/>
      <dgm:spPr/>
      <dgm:t>
        <a:bodyPr/>
        <a:lstStyle/>
        <a:p>
          <a:r>
            <a:rPr lang="en-US" dirty="0" smtClean="0"/>
            <a:t>Complete Graduate Teaching Assistants Program (GTAP) –GA Only Requirement</a:t>
          </a:r>
          <a:endParaRPr lang="en-US" dirty="0"/>
        </a:p>
      </dgm:t>
    </dgm:pt>
    <dgm:pt modelId="{D010037B-33B8-4C02-AB4E-9DF44CEA09F5}" type="parTrans" cxnId="{4EB3B927-BD1D-4A8C-9D13-E43D8C3293B1}">
      <dgm:prSet/>
      <dgm:spPr/>
      <dgm:t>
        <a:bodyPr/>
        <a:lstStyle/>
        <a:p>
          <a:endParaRPr lang="en-US"/>
        </a:p>
      </dgm:t>
    </dgm:pt>
    <dgm:pt modelId="{33A2190D-B747-476E-9706-9285AC4E292A}" type="sibTrans" cxnId="{4EB3B927-BD1D-4A8C-9D13-E43D8C3293B1}">
      <dgm:prSet/>
      <dgm:spPr/>
      <dgm:t>
        <a:bodyPr/>
        <a:lstStyle/>
        <a:p>
          <a:endParaRPr lang="en-US"/>
        </a:p>
      </dgm:t>
    </dgm:pt>
    <dgm:pt modelId="{24AFE22B-5866-4B89-B0E2-1E79A0BC2410}">
      <dgm:prSet phldrT="[Text]"/>
      <dgm:spPr/>
      <dgm:t>
        <a:bodyPr/>
        <a:lstStyle/>
        <a:p>
          <a:pPr algn="l"/>
          <a:r>
            <a:rPr lang="en-US" b="1" dirty="0" smtClean="0"/>
            <a:t>If this is a first time hire, GAs must be enrolled in GTAP.  Previous hires should have already completed the requirement which will show up in SHACRSE under course </a:t>
          </a:r>
          <a:r>
            <a:rPr lang="en-US" b="1" u="sng" dirty="0" smtClean="0"/>
            <a:t>UNIV 0250.DE . </a:t>
          </a:r>
          <a:r>
            <a:rPr lang="en-US" b="1" u="none" dirty="0" smtClean="0"/>
            <a:t>Report any new GAs to </a:t>
          </a:r>
          <a:r>
            <a:rPr lang="en-US" b="1" u="none" dirty="0" smtClean="0">
              <a:hlinkClick xmlns:r="http://schemas.openxmlformats.org/officeDocument/2006/relationships" r:id="rId1"/>
            </a:rPr>
            <a:t>gradfell@gwu.edu</a:t>
          </a:r>
          <a:r>
            <a:rPr lang="en-US" b="1" u="none" dirty="0" smtClean="0"/>
            <a:t> .</a:t>
          </a:r>
          <a:endParaRPr lang="en-US" dirty="0"/>
        </a:p>
      </dgm:t>
    </dgm:pt>
    <dgm:pt modelId="{F345058C-D408-4E55-B1B7-FF8A082B13FC}" type="parTrans" cxnId="{FB8F68C1-3AD5-4D5F-8698-074FD24CC482}">
      <dgm:prSet/>
      <dgm:spPr/>
      <dgm:t>
        <a:bodyPr/>
        <a:lstStyle/>
        <a:p>
          <a:endParaRPr lang="en-US"/>
        </a:p>
      </dgm:t>
    </dgm:pt>
    <dgm:pt modelId="{09DFC595-79F8-40E0-8702-C7059065C45D}" type="sibTrans" cxnId="{FB8F68C1-3AD5-4D5F-8698-074FD24CC482}">
      <dgm:prSet/>
      <dgm:spPr/>
      <dgm:t>
        <a:bodyPr/>
        <a:lstStyle/>
        <a:p>
          <a:endParaRPr lang="en-US"/>
        </a:p>
      </dgm:t>
    </dgm:pt>
    <dgm:pt modelId="{F2B2FBAA-820B-4BA9-A0FD-55B71D37786C}">
      <dgm:prSet phldrT="[Text]"/>
      <dgm:spPr/>
      <dgm:t>
        <a:bodyPr/>
        <a:lstStyle/>
        <a:p>
          <a:r>
            <a:rPr lang="en-US" dirty="0" smtClean="0"/>
            <a:t>The hire has been notified that they need to have an up-to-date I9 on file and complete a background check within 3 days of their start date</a:t>
          </a:r>
          <a:endParaRPr lang="en-US" dirty="0"/>
        </a:p>
      </dgm:t>
    </dgm:pt>
    <dgm:pt modelId="{42905D83-D7E4-40BA-BF5E-49A97D450A0B}" type="parTrans" cxnId="{4508A54E-B71B-4D4C-89B6-081E52BCEB7D}">
      <dgm:prSet/>
      <dgm:spPr/>
      <dgm:t>
        <a:bodyPr/>
        <a:lstStyle/>
        <a:p>
          <a:endParaRPr lang="en-US"/>
        </a:p>
      </dgm:t>
    </dgm:pt>
    <dgm:pt modelId="{42F2EE7B-746A-46F6-B247-37C5C38AF662}" type="sibTrans" cxnId="{4508A54E-B71B-4D4C-89B6-081E52BCEB7D}">
      <dgm:prSet/>
      <dgm:spPr/>
      <dgm:t>
        <a:bodyPr/>
        <a:lstStyle/>
        <a:p>
          <a:endParaRPr lang="en-US"/>
        </a:p>
      </dgm:t>
    </dgm:pt>
    <dgm:pt modelId="{98F1306D-F75C-41A4-8F5C-77A97690D3F5}">
      <dgm:prSet phldrT="[Text]"/>
      <dgm:spPr/>
      <dgm:t>
        <a:bodyPr/>
        <a:lstStyle/>
        <a:p>
          <a:endParaRPr lang="en-US" dirty="0" smtClean="0"/>
        </a:p>
        <a:p>
          <a:r>
            <a:rPr lang="en-US" dirty="0" smtClean="0"/>
            <a:t>The student has no other active jobs in Banner with overlapping dates </a:t>
          </a:r>
          <a:endParaRPr lang="en-US" dirty="0"/>
        </a:p>
      </dgm:t>
    </dgm:pt>
    <dgm:pt modelId="{9067D175-6358-4AC1-8192-11A25E25EBED}" type="parTrans" cxnId="{F5B7A3B4-239F-4DFF-A9F5-7466FB2AD07E}">
      <dgm:prSet/>
      <dgm:spPr/>
      <dgm:t>
        <a:bodyPr/>
        <a:lstStyle/>
        <a:p>
          <a:endParaRPr lang="en-US"/>
        </a:p>
      </dgm:t>
    </dgm:pt>
    <dgm:pt modelId="{FEA2F2C4-FB8A-4A3C-8702-504FE7647EEB}" type="sibTrans" cxnId="{F5B7A3B4-239F-4DFF-A9F5-7466FB2AD07E}">
      <dgm:prSet/>
      <dgm:spPr/>
      <dgm:t>
        <a:bodyPr/>
        <a:lstStyle/>
        <a:p>
          <a:endParaRPr lang="en-US"/>
        </a:p>
      </dgm:t>
    </dgm:pt>
    <dgm:pt modelId="{DD1506CD-CE16-48D9-9ED3-7BC4A66F1257}" type="pres">
      <dgm:prSet presAssocID="{54BDB1B5-24DB-417A-8070-1108905816B3}" presName="Name0" presStyleCnt="0">
        <dgm:presLayoutVars>
          <dgm:dir/>
          <dgm:animLvl val="lvl"/>
          <dgm:resizeHandles val="exact"/>
        </dgm:presLayoutVars>
      </dgm:prSet>
      <dgm:spPr/>
      <dgm:t>
        <a:bodyPr/>
        <a:lstStyle/>
        <a:p>
          <a:endParaRPr lang="en-US"/>
        </a:p>
      </dgm:t>
    </dgm:pt>
    <dgm:pt modelId="{30A75BC5-F39C-482A-A338-0A497D9D9FC5}" type="pres">
      <dgm:prSet presAssocID="{14B83366-DB91-4015-AA21-49E2911A3843}" presName="boxAndChildren" presStyleCnt="0"/>
      <dgm:spPr/>
      <dgm:t>
        <a:bodyPr/>
        <a:lstStyle/>
        <a:p>
          <a:endParaRPr lang="en-US"/>
        </a:p>
      </dgm:t>
    </dgm:pt>
    <dgm:pt modelId="{06EB5534-FE5D-4C0E-9175-C5D1482EEF2C}" type="pres">
      <dgm:prSet presAssocID="{14B83366-DB91-4015-AA21-49E2911A3843}" presName="parentTextBox" presStyleLbl="node1" presStyleIdx="0" presStyleCnt="3"/>
      <dgm:spPr/>
      <dgm:t>
        <a:bodyPr/>
        <a:lstStyle/>
        <a:p>
          <a:endParaRPr lang="en-US"/>
        </a:p>
      </dgm:t>
    </dgm:pt>
    <dgm:pt modelId="{89D6F39C-51E6-414F-BEA7-C120E7FB976F}" type="pres">
      <dgm:prSet presAssocID="{14B83366-DB91-4015-AA21-49E2911A3843}" presName="entireBox" presStyleLbl="node1" presStyleIdx="0" presStyleCnt="3"/>
      <dgm:spPr/>
      <dgm:t>
        <a:bodyPr/>
        <a:lstStyle/>
        <a:p>
          <a:endParaRPr lang="en-US"/>
        </a:p>
      </dgm:t>
    </dgm:pt>
    <dgm:pt modelId="{528EE004-D380-42D8-99D0-BEB8726CCE9C}" type="pres">
      <dgm:prSet presAssocID="{14B83366-DB91-4015-AA21-49E2911A3843}" presName="descendantBox" presStyleCnt="0"/>
      <dgm:spPr/>
      <dgm:t>
        <a:bodyPr/>
        <a:lstStyle/>
        <a:p>
          <a:endParaRPr lang="en-US"/>
        </a:p>
      </dgm:t>
    </dgm:pt>
    <dgm:pt modelId="{737D9E1D-C2BF-4832-9517-028A437340FE}" type="pres">
      <dgm:prSet presAssocID="{24AFE22B-5866-4B89-B0E2-1E79A0BC2410}" presName="childTextBox" presStyleLbl="fgAccFollowNode1" presStyleIdx="0" presStyleCnt="5">
        <dgm:presLayoutVars>
          <dgm:bulletEnabled val="1"/>
        </dgm:presLayoutVars>
      </dgm:prSet>
      <dgm:spPr/>
      <dgm:t>
        <a:bodyPr/>
        <a:lstStyle/>
        <a:p>
          <a:endParaRPr lang="en-US"/>
        </a:p>
      </dgm:t>
    </dgm:pt>
    <dgm:pt modelId="{0BA341A9-F09E-43DE-BF15-5BD8DEEEECFB}" type="pres">
      <dgm:prSet presAssocID="{D7094A94-B0C5-481A-AD1B-A245D69E1A6B}" presName="sp" presStyleCnt="0"/>
      <dgm:spPr/>
      <dgm:t>
        <a:bodyPr/>
        <a:lstStyle/>
        <a:p>
          <a:endParaRPr lang="en-US"/>
        </a:p>
      </dgm:t>
    </dgm:pt>
    <dgm:pt modelId="{7F0E2274-9B2E-46FE-85F0-7264771856D0}" type="pres">
      <dgm:prSet presAssocID="{82E66306-C87C-4D73-A6BE-7CEFFDEE5B31}" presName="arrowAndChildren" presStyleCnt="0"/>
      <dgm:spPr/>
      <dgm:t>
        <a:bodyPr/>
        <a:lstStyle/>
        <a:p>
          <a:endParaRPr lang="en-US"/>
        </a:p>
      </dgm:t>
    </dgm:pt>
    <dgm:pt modelId="{F9E9DC36-1D6A-4D1B-9A83-AC79A54EFEC1}" type="pres">
      <dgm:prSet presAssocID="{82E66306-C87C-4D73-A6BE-7CEFFDEE5B31}" presName="parentTextArrow" presStyleLbl="node1" presStyleIdx="0" presStyleCnt="3"/>
      <dgm:spPr/>
      <dgm:t>
        <a:bodyPr/>
        <a:lstStyle/>
        <a:p>
          <a:endParaRPr lang="en-US"/>
        </a:p>
      </dgm:t>
    </dgm:pt>
    <dgm:pt modelId="{0B8D7101-B45C-47F1-9340-904E574CA17F}" type="pres">
      <dgm:prSet presAssocID="{82E66306-C87C-4D73-A6BE-7CEFFDEE5B31}" presName="arrow" presStyleLbl="node1" presStyleIdx="1" presStyleCnt="3" custLinFactNeighborX="37" custLinFactNeighborY="6011"/>
      <dgm:spPr/>
      <dgm:t>
        <a:bodyPr/>
        <a:lstStyle/>
        <a:p>
          <a:endParaRPr lang="en-US"/>
        </a:p>
      </dgm:t>
    </dgm:pt>
    <dgm:pt modelId="{A8B9101C-2FD9-4325-85D4-00896BED3EB5}" type="pres">
      <dgm:prSet presAssocID="{82E66306-C87C-4D73-A6BE-7CEFFDEE5B31}" presName="descendantArrow" presStyleCnt="0"/>
      <dgm:spPr/>
      <dgm:t>
        <a:bodyPr/>
        <a:lstStyle/>
        <a:p>
          <a:endParaRPr lang="en-US"/>
        </a:p>
      </dgm:t>
    </dgm:pt>
    <dgm:pt modelId="{FBEDB93C-74CB-4088-9CA4-D2E74EB78636}" type="pres">
      <dgm:prSet presAssocID="{69924E4C-81E5-4B9A-8480-B6C89A0C45F2}" presName="childTextArrow" presStyleLbl="fgAccFollowNode1" presStyleIdx="1" presStyleCnt="5" custScaleY="118548">
        <dgm:presLayoutVars>
          <dgm:bulletEnabled val="1"/>
        </dgm:presLayoutVars>
      </dgm:prSet>
      <dgm:spPr/>
      <dgm:t>
        <a:bodyPr/>
        <a:lstStyle/>
        <a:p>
          <a:endParaRPr lang="en-US"/>
        </a:p>
      </dgm:t>
    </dgm:pt>
    <dgm:pt modelId="{FD7958C3-0A28-4E19-B578-651258AF8638}" type="pres">
      <dgm:prSet presAssocID="{F2B2FBAA-820B-4BA9-A0FD-55B71D37786C}" presName="childTextArrow" presStyleLbl="fgAccFollowNode1" presStyleIdx="2" presStyleCnt="5" custScaleY="118548">
        <dgm:presLayoutVars>
          <dgm:bulletEnabled val="1"/>
        </dgm:presLayoutVars>
      </dgm:prSet>
      <dgm:spPr/>
      <dgm:t>
        <a:bodyPr/>
        <a:lstStyle/>
        <a:p>
          <a:endParaRPr lang="en-US"/>
        </a:p>
      </dgm:t>
    </dgm:pt>
    <dgm:pt modelId="{8BEAD563-EE8A-490B-BE82-14E99ADDF308}" type="pres">
      <dgm:prSet presAssocID="{98F1306D-F75C-41A4-8F5C-77A97690D3F5}" presName="childTextArrow" presStyleLbl="fgAccFollowNode1" presStyleIdx="3" presStyleCnt="5" custScaleY="118548">
        <dgm:presLayoutVars>
          <dgm:bulletEnabled val="1"/>
        </dgm:presLayoutVars>
      </dgm:prSet>
      <dgm:spPr/>
      <dgm:t>
        <a:bodyPr/>
        <a:lstStyle/>
        <a:p>
          <a:endParaRPr lang="en-US"/>
        </a:p>
      </dgm:t>
    </dgm:pt>
    <dgm:pt modelId="{335C1FE1-AE3D-4D0E-9951-5CC3F129F0D5}" type="pres">
      <dgm:prSet presAssocID="{25C3AC84-C837-41D6-A47E-A70407F2DEC9}" presName="sp" presStyleCnt="0"/>
      <dgm:spPr/>
      <dgm:t>
        <a:bodyPr/>
        <a:lstStyle/>
        <a:p>
          <a:endParaRPr lang="en-US"/>
        </a:p>
      </dgm:t>
    </dgm:pt>
    <dgm:pt modelId="{4634A88E-237C-4F0B-976B-29DD75DEE24E}" type="pres">
      <dgm:prSet presAssocID="{E25DB59F-1B1E-4EA4-87D9-21DE6BE837F8}" presName="arrowAndChildren" presStyleCnt="0"/>
      <dgm:spPr/>
      <dgm:t>
        <a:bodyPr/>
        <a:lstStyle/>
        <a:p>
          <a:endParaRPr lang="en-US"/>
        </a:p>
      </dgm:t>
    </dgm:pt>
    <dgm:pt modelId="{05E26323-A14C-46A1-8367-180B99945E39}" type="pres">
      <dgm:prSet presAssocID="{E25DB59F-1B1E-4EA4-87D9-21DE6BE837F8}" presName="parentTextArrow" presStyleLbl="node1" presStyleIdx="1" presStyleCnt="3"/>
      <dgm:spPr/>
      <dgm:t>
        <a:bodyPr/>
        <a:lstStyle/>
        <a:p>
          <a:endParaRPr lang="en-US"/>
        </a:p>
      </dgm:t>
    </dgm:pt>
    <dgm:pt modelId="{B168B8AA-6FFB-403D-A704-7EE351D8B23E}" type="pres">
      <dgm:prSet presAssocID="{E25DB59F-1B1E-4EA4-87D9-21DE6BE837F8}" presName="arrow" presStyleLbl="node1" presStyleIdx="2" presStyleCnt="3" custLinFactNeighborX="37" custLinFactNeighborY="8543"/>
      <dgm:spPr/>
      <dgm:t>
        <a:bodyPr/>
        <a:lstStyle/>
        <a:p>
          <a:endParaRPr lang="en-US"/>
        </a:p>
      </dgm:t>
    </dgm:pt>
    <dgm:pt modelId="{05619627-7947-4B48-91FE-03F62542D4BF}" type="pres">
      <dgm:prSet presAssocID="{E25DB59F-1B1E-4EA4-87D9-21DE6BE837F8}" presName="descendantArrow" presStyleCnt="0"/>
      <dgm:spPr/>
      <dgm:t>
        <a:bodyPr/>
        <a:lstStyle/>
        <a:p>
          <a:endParaRPr lang="en-US"/>
        </a:p>
      </dgm:t>
    </dgm:pt>
    <dgm:pt modelId="{E23BE5AD-C0D9-43BA-853F-B482C8A85D6C}" type="pres">
      <dgm:prSet presAssocID="{2D6F0C15-D095-411B-8A77-BBF8736B85AF}" presName="childTextArrow" presStyleLbl="fgAccFollowNode1" presStyleIdx="4" presStyleCnt="5">
        <dgm:presLayoutVars>
          <dgm:bulletEnabled val="1"/>
        </dgm:presLayoutVars>
      </dgm:prSet>
      <dgm:spPr/>
      <dgm:t>
        <a:bodyPr/>
        <a:lstStyle/>
        <a:p>
          <a:endParaRPr lang="en-US"/>
        </a:p>
      </dgm:t>
    </dgm:pt>
  </dgm:ptLst>
  <dgm:cxnLst>
    <dgm:cxn modelId="{F9BE7DCD-D924-428D-8999-50493E04A7DC}" type="presOf" srcId="{69924E4C-81E5-4B9A-8480-B6C89A0C45F2}" destId="{FBEDB93C-74CB-4088-9CA4-D2E74EB78636}" srcOrd="0" destOrd="0" presId="urn:microsoft.com/office/officeart/2005/8/layout/process4"/>
    <dgm:cxn modelId="{F5B7A3B4-239F-4DFF-A9F5-7466FB2AD07E}" srcId="{82E66306-C87C-4D73-A6BE-7CEFFDEE5B31}" destId="{98F1306D-F75C-41A4-8F5C-77A97690D3F5}" srcOrd="2" destOrd="0" parTransId="{9067D175-6358-4AC1-8192-11A25E25EBED}" sibTransId="{FEA2F2C4-FB8A-4A3C-8702-504FE7647EEB}"/>
    <dgm:cxn modelId="{0F35DC25-AEE4-4EED-BFAB-EA52678D994A}" type="presOf" srcId="{82E66306-C87C-4D73-A6BE-7CEFFDEE5B31}" destId="{0B8D7101-B45C-47F1-9340-904E574CA17F}" srcOrd="1" destOrd="0" presId="urn:microsoft.com/office/officeart/2005/8/layout/process4"/>
    <dgm:cxn modelId="{5B89E213-C53F-428C-B8C2-B0A67BAE59C9}" srcId="{E25DB59F-1B1E-4EA4-87D9-21DE6BE837F8}" destId="{2D6F0C15-D095-411B-8A77-BBF8736B85AF}" srcOrd="0" destOrd="0" parTransId="{519E3321-CDF8-43B8-87AE-93AA92DBBC02}" sibTransId="{63144B21-371C-4CFE-890D-00CA83BAB230}"/>
    <dgm:cxn modelId="{ED55E63A-5864-43BA-B595-6193157DC6A2}" srcId="{54BDB1B5-24DB-417A-8070-1108905816B3}" destId="{82E66306-C87C-4D73-A6BE-7CEFFDEE5B31}" srcOrd="1" destOrd="0" parTransId="{152A7A3E-5359-4F39-8696-98FFD6434D3A}" sibTransId="{D7094A94-B0C5-481A-AD1B-A245D69E1A6B}"/>
    <dgm:cxn modelId="{57DF9BD4-7B2D-423D-997A-45488436C5FC}" type="presOf" srcId="{14B83366-DB91-4015-AA21-49E2911A3843}" destId="{06EB5534-FE5D-4C0E-9175-C5D1482EEF2C}" srcOrd="0" destOrd="0" presId="urn:microsoft.com/office/officeart/2005/8/layout/process4"/>
    <dgm:cxn modelId="{7E8E8307-A21E-4BBA-847D-D34702D22F1A}" type="presOf" srcId="{24AFE22B-5866-4B89-B0E2-1E79A0BC2410}" destId="{737D9E1D-C2BF-4832-9517-028A437340FE}" srcOrd="0" destOrd="0" presId="urn:microsoft.com/office/officeart/2005/8/layout/process4"/>
    <dgm:cxn modelId="{AAECA2B1-F55C-4968-AA64-357EE8071799}" type="presOf" srcId="{14B83366-DB91-4015-AA21-49E2911A3843}" destId="{89D6F39C-51E6-414F-BEA7-C120E7FB976F}" srcOrd="1" destOrd="0" presId="urn:microsoft.com/office/officeart/2005/8/layout/process4"/>
    <dgm:cxn modelId="{8FC3B894-3031-44C3-A689-B08B1643539E}" type="presOf" srcId="{82E66306-C87C-4D73-A6BE-7CEFFDEE5B31}" destId="{F9E9DC36-1D6A-4D1B-9A83-AC79A54EFEC1}" srcOrd="0" destOrd="0" presId="urn:microsoft.com/office/officeart/2005/8/layout/process4"/>
    <dgm:cxn modelId="{2C5BB93C-4F86-4E67-835B-CE0744E42250}" type="presOf" srcId="{54BDB1B5-24DB-417A-8070-1108905816B3}" destId="{DD1506CD-CE16-48D9-9ED3-7BC4A66F1257}" srcOrd="0" destOrd="0" presId="urn:microsoft.com/office/officeart/2005/8/layout/process4"/>
    <dgm:cxn modelId="{A2258203-9BDF-4C20-9A2A-7C2385A8D8BB}" type="presOf" srcId="{98F1306D-F75C-41A4-8F5C-77A97690D3F5}" destId="{8BEAD563-EE8A-490B-BE82-14E99ADDF308}" srcOrd="0" destOrd="0" presId="urn:microsoft.com/office/officeart/2005/8/layout/process4"/>
    <dgm:cxn modelId="{3BFF6A25-56AA-457A-899A-545D867B2C72}" srcId="{54BDB1B5-24DB-417A-8070-1108905816B3}" destId="{E25DB59F-1B1E-4EA4-87D9-21DE6BE837F8}" srcOrd="0" destOrd="0" parTransId="{7FF89BEB-D9A7-4C51-BB34-FABFF5545651}" sibTransId="{25C3AC84-C837-41D6-A47E-A70407F2DEC9}"/>
    <dgm:cxn modelId="{6A72F96A-1778-4BD0-A0F9-0F1574A14504}" type="presOf" srcId="{F2B2FBAA-820B-4BA9-A0FD-55B71D37786C}" destId="{FD7958C3-0A28-4E19-B578-651258AF8638}" srcOrd="0" destOrd="0" presId="urn:microsoft.com/office/officeart/2005/8/layout/process4"/>
    <dgm:cxn modelId="{4508A54E-B71B-4D4C-89B6-081E52BCEB7D}" srcId="{82E66306-C87C-4D73-A6BE-7CEFFDEE5B31}" destId="{F2B2FBAA-820B-4BA9-A0FD-55B71D37786C}" srcOrd="1" destOrd="0" parTransId="{42905D83-D7E4-40BA-BF5E-49A97D450A0B}" sibTransId="{42F2EE7B-746A-46F6-B247-37C5C38AF662}"/>
    <dgm:cxn modelId="{02BD96E8-CA4A-4875-8FBA-EB38917F1FA6}" srcId="{82E66306-C87C-4D73-A6BE-7CEFFDEE5B31}" destId="{69924E4C-81E5-4B9A-8480-B6C89A0C45F2}" srcOrd="0" destOrd="0" parTransId="{47B37055-6A85-4F54-95AF-4F819E33AEF8}" sibTransId="{FC62C37C-B4B6-4367-9D9F-CD5AD33410AF}"/>
    <dgm:cxn modelId="{FB8F68C1-3AD5-4D5F-8698-074FD24CC482}" srcId="{14B83366-DB91-4015-AA21-49E2911A3843}" destId="{24AFE22B-5866-4B89-B0E2-1E79A0BC2410}" srcOrd="0" destOrd="0" parTransId="{F345058C-D408-4E55-B1B7-FF8A082B13FC}" sibTransId="{09DFC595-79F8-40E0-8702-C7059065C45D}"/>
    <dgm:cxn modelId="{5A104EAA-E2D6-4528-B2CC-08022F4864C7}" type="presOf" srcId="{E25DB59F-1B1E-4EA4-87D9-21DE6BE837F8}" destId="{05E26323-A14C-46A1-8367-180B99945E39}" srcOrd="0" destOrd="0" presId="urn:microsoft.com/office/officeart/2005/8/layout/process4"/>
    <dgm:cxn modelId="{D35D3A1E-3A94-457A-977C-73878FD361A5}" type="presOf" srcId="{E25DB59F-1B1E-4EA4-87D9-21DE6BE837F8}" destId="{B168B8AA-6FFB-403D-A704-7EE351D8B23E}" srcOrd="1" destOrd="0" presId="urn:microsoft.com/office/officeart/2005/8/layout/process4"/>
    <dgm:cxn modelId="{4EB3B927-BD1D-4A8C-9D13-E43D8C3293B1}" srcId="{54BDB1B5-24DB-417A-8070-1108905816B3}" destId="{14B83366-DB91-4015-AA21-49E2911A3843}" srcOrd="2" destOrd="0" parTransId="{D010037B-33B8-4C02-AB4E-9DF44CEA09F5}" sibTransId="{33A2190D-B747-476E-9706-9285AC4E292A}"/>
    <dgm:cxn modelId="{1A24E4DE-AC3E-43E1-BB60-AA27103E1896}" type="presOf" srcId="{2D6F0C15-D095-411B-8A77-BBF8736B85AF}" destId="{E23BE5AD-C0D9-43BA-853F-B482C8A85D6C}" srcOrd="0" destOrd="0" presId="urn:microsoft.com/office/officeart/2005/8/layout/process4"/>
    <dgm:cxn modelId="{17AD3A5A-BEA9-45A5-A7D5-04AC3A27A487}" type="presParOf" srcId="{DD1506CD-CE16-48D9-9ED3-7BC4A66F1257}" destId="{30A75BC5-F39C-482A-A338-0A497D9D9FC5}" srcOrd="0" destOrd="0" presId="urn:microsoft.com/office/officeart/2005/8/layout/process4"/>
    <dgm:cxn modelId="{D6D0147F-722F-4974-B5BB-713CEE6E79C3}" type="presParOf" srcId="{30A75BC5-F39C-482A-A338-0A497D9D9FC5}" destId="{06EB5534-FE5D-4C0E-9175-C5D1482EEF2C}" srcOrd="0" destOrd="0" presId="urn:microsoft.com/office/officeart/2005/8/layout/process4"/>
    <dgm:cxn modelId="{0A65F186-CEE7-4F17-9D6C-59F02119EA60}" type="presParOf" srcId="{30A75BC5-F39C-482A-A338-0A497D9D9FC5}" destId="{89D6F39C-51E6-414F-BEA7-C120E7FB976F}" srcOrd="1" destOrd="0" presId="urn:microsoft.com/office/officeart/2005/8/layout/process4"/>
    <dgm:cxn modelId="{C40C5036-4C38-40B3-ACA5-0E2DF1AF29B1}" type="presParOf" srcId="{30A75BC5-F39C-482A-A338-0A497D9D9FC5}" destId="{528EE004-D380-42D8-99D0-BEB8726CCE9C}" srcOrd="2" destOrd="0" presId="urn:microsoft.com/office/officeart/2005/8/layout/process4"/>
    <dgm:cxn modelId="{8C62D788-737C-466A-9599-615878051A3D}" type="presParOf" srcId="{528EE004-D380-42D8-99D0-BEB8726CCE9C}" destId="{737D9E1D-C2BF-4832-9517-028A437340FE}" srcOrd="0" destOrd="0" presId="urn:microsoft.com/office/officeart/2005/8/layout/process4"/>
    <dgm:cxn modelId="{3E12D31A-ACF3-45CA-9EC0-7EA11643AD9D}" type="presParOf" srcId="{DD1506CD-CE16-48D9-9ED3-7BC4A66F1257}" destId="{0BA341A9-F09E-43DE-BF15-5BD8DEEEECFB}" srcOrd="1" destOrd="0" presId="urn:microsoft.com/office/officeart/2005/8/layout/process4"/>
    <dgm:cxn modelId="{E98E3EC0-7A6B-4FBE-8E83-8415ECA9947C}" type="presParOf" srcId="{DD1506CD-CE16-48D9-9ED3-7BC4A66F1257}" destId="{7F0E2274-9B2E-46FE-85F0-7264771856D0}" srcOrd="2" destOrd="0" presId="urn:microsoft.com/office/officeart/2005/8/layout/process4"/>
    <dgm:cxn modelId="{DBE56ECD-DB22-4446-91CF-EEF55C7D55FB}" type="presParOf" srcId="{7F0E2274-9B2E-46FE-85F0-7264771856D0}" destId="{F9E9DC36-1D6A-4D1B-9A83-AC79A54EFEC1}" srcOrd="0" destOrd="0" presId="urn:microsoft.com/office/officeart/2005/8/layout/process4"/>
    <dgm:cxn modelId="{B917A4C5-D77B-4333-A343-898871E55515}" type="presParOf" srcId="{7F0E2274-9B2E-46FE-85F0-7264771856D0}" destId="{0B8D7101-B45C-47F1-9340-904E574CA17F}" srcOrd="1" destOrd="0" presId="urn:microsoft.com/office/officeart/2005/8/layout/process4"/>
    <dgm:cxn modelId="{E1039AA3-EC87-4F59-B29B-B51E13CEE480}" type="presParOf" srcId="{7F0E2274-9B2E-46FE-85F0-7264771856D0}" destId="{A8B9101C-2FD9-4325-85D4-00896BED3EB5}" srcOrd="2" destOrd="0" presId="urn:microsoft.com/office/officeart/2005/8/layout/process4"/>
    <dgm:cxn modelId="{EA91BAFF-2BAC-46F9-82FC-34EA0BEAE454}" type="presParOf" srcId="{A8B9101C-2FD9-4325-85D4-00896BED3EB5}" destId="{FBEDB93C-74CB-4088-9CA4-D2E74EB78636}" srcOrd="0" destOrd="0" presId="urn:microsoft.com/office/officeart/2005/8/layout/process4"/>
    <dgm:cxn modelId="{1D8DD45B-3848-4FE3-BD26-BC1106DF03FC}" type="presParOf" srcId="{A8B9101C-2FD9-4325-85D4-00896BED3EB5}" destId="{FD7958C3-0A28-4E19-B578-651258AF8638}" srcOrd="1" destOrd="0" presId="urn:microsoft.com/office/officeart/2005/8/layout/process4"/>
    <dgm:cxn modelId="{038C2B77-6D0B-49EA-9B59-21232D3964A0}" type="presParOf" srcId="{A8B9101C-2FD9-4325-85D4-00896BED3EB5}" destId="{8BEAD563-EE8A-490B-BE82-14E99ADDF308}" srcOrd="2" destOrd="0" presId="urn:microsoft.com/office/officeart/2005/8/layout/process4"/>
    <dgm:cxn modelId="{4E7C1BC9-890A-4247-A068-B9FDA216A709}" type="presParOf" srcId="{DD1506CD-CE16-48D9-9ED3-7BC4A66F1257}" destId="{335C1FE1-AE3D-4D0E-9951-5CC3F129F0D5}" srcOrd="3" destOrd="0" presId="urn:microsoft.com/office/officeart/2005/8/layout/process4"/>
    <dgm:cxn modelId="{F4006A22-C5D6-4F44-A873-2A18A43934E0}" type="presParOf" srcId="{DD1506CD-CE16-48D9-9ED3-7BC4A66F1257}" destId="{4634A88E-237C-4F0B-976B-29DD75DEE24E}" srcOrd="4" destOrd="0" presId="urn:microsoft.com/office/officeart/2005/8/layout/process4"/>
    <dgm:cxn modelId="{D84178FF-0A93-49C5-AEC4-BAD50471C894}" type="presParOf" srcId="{4634A88E-237C-4F0B-976B-29DD75DEE24E}" destId="{05E26323-A14C-46A1-8367-180B99945E39}" srcOrd="0" destOrd="0" presId="urn:microsoft.com/office/officeart/2005/8/layout/process4"/>
    <dgm:cxn modelId="{27EC759B-089B-467C-B784-AA6859ED6352}" type="presParOf" srcId="{4634A88E-237C-4F0B-976B-29DD75DEE24E}" destId="{B168B8AA-6FFB-403D-A704-7EE351D8B23E}" srcOrd="1" destOrd="0" presId="urn:microsoft.com/office/officeart/2005/8/layout/process4"/>
    <dgm:cxn modelId="{F7122B2C-AE27-4E67-8EB7-7481EFCDCA54}" type="presParOf" srcId="{4634A88E-237C-4F0B-976B-29DD75DEE24E}" destId="{05619627-7947-4B48-91FE-03F62542D4BF}" srcOrd="2" destOrd="0" presId="urn:microsoft.com/office/officeart/2005/8/layout/process4"/>
    <dgm:cxn modelId="{EA0E14C5-BE8A-4562-9D82-C7AE9DC0B7C1}" type="presParOf" srcId="{05619627-7947-4B48-91FE-03F62542D4BF}" destId="{E23BE5AD-C0D9-43BA-853F-B482C8A85D6C}"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6F39C-51E6-414F-BEA7-C120E7FB976F}">
      <dsp:nvSpPr>
        <dsp:cNvPr id="0" name=""/>
        <dsp:cNvSpPr/>
      </dsp:nvSpPr>
      <dsp:spPr>
        <a:xfrm>
          <a:off x="0" y="3441586"/>
          <a:ext cx="8504238" cy="1129605"/>
        </a:xfrm>
        <a:prstGeom prst="rect">
          <a:avLst/>
        </a:prstGeom>
        <a:solidFill>
          <a:schemeClr val="accent3">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Complete Graduate Teaching Assistants Program (GTAP) –GA Only Requirement</a:t>
          </a:r>
          <a:endParaRPr lang="en-US" sz="1200" kern="1200" dirty="0"/>
        </a:p>
      </dsp:txBody>
      <dsp:txXfrm>
        <a:off x="0" y="3441586"/>
        <a:ext cx="8504238" cy="609986"/>
      </dsp:txXfrm>
    </dsp:sp>
    <dsp:sp modelId="{737D9E1D-C2BF-4832-9517-028A437340FE}">
      <dsp:nvSpPr>
        <dsp:cNvPr id="0" name=""/>
        <dsp:cNvSpPr/>
      </dsp:nvSpPr>
      <dsp:spPr>
        <a:xfrm>
          <a:off x="0" y="4028981"/>
          <a:ext cx="8504238" cy="519618"/>
        </a:xfrm>
        <a:prstGeom prst="rect">
          <a:avLst/>
        </a:prstGeom>
        <a:solidFill>
          <a:schemeClr val="accent3">
            <a:alpha val="90000"/>
            <a:tint val="40000"/>
            <a:hueOff val="0"/>
            <a:satOff val="0"/>
            <a:lumOff val="0"/>
            <a:alphaOff val="0"/>
          </a:schemeClr>
        </a:solidFill>
        <a:ln w="11429" cap="flat" cmpd="sng" algn="ctr">
          <a:solidFill>
            <a:schemeClr val="accent3">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l" defTabSz="488950">
            <a:lnSpc>
              <a:spcPct val="90000"/>
            </a:lnSpc>
            <a:spcBef>
              <a:spcPct val="0"/>
            </a:spcBef>
            <a:spcAft>
              <a:spcPct val="35000"/>
            </a:spcAft>
          </a:pPr>
          <a:r>
            <a:rPr lang="en-US" sz="1100" b="1" kern="1200" dirty="0" smtClean="0"/>
            <a:t>If this is a first time hire, GAs must be enrolled in GTAP.  Previous hires should have already completed the requirement which will show up in SHACRSE under course </a:t>
          </a:r>
          <a:r>
            <a:rPr lang="en-US" sz="1100" b="1" u="sng" kern="1200" dirty="0" smtClean="0"/>
            <a:t>UNIV 0250.DE . </a:t>
          </a:r>
          <a:r>
            <a:rPr lang="en-US" sz="1100" b="1" u="none" kern="1200" dirty="0" smtClean="0"/>
            <a:t>Report any new GAs to </a:t>
          </a:r>
          <a:r>
            <a:rPr lang="en-US" sz="1100" b="1" u="none" kern="1200" dirty="0" smtClean="0">
              <a:hlinkClick xmlns:r="http://schemas.openxmlformats.org/officeDocument/2006/relationships" r:id="rId1"/>
            </a:rPr>
            <a:t>gradfell@gwu.edu</a:t>
          </a:r>
          <a:r>
            <a:rPr lang="en-US" sz="1100" b="1" u="none" kern="1200" dirty="0" smtClean="0"/>
            <a:t> .</a:t>
          </a:r>
          <a:endParaRPr lang="en-US" sz="1100" kern="1200" dirty="0"/>
        </a:p>
      </dsp:txBody>
      <dsp:txXfrm>
        <a:off x="0" y="4028981"/>
        <a:ext cx="8504238" cy="519618"/>
      </dsp:txXfrm>
    </dsp:sp>
    <dsp:sp modelId="{0B8D7101-B45C-47F1-9340-904E574CA17F}">
      <dsp:nvSpPr>
        <dsp:cNvPr id="0" name=""/>
        <dsp:cNvSpPr/>
      </dsp:nvSpPr>
      <dsp:spPr>
        <a:xfrm rot="10800000">
          <a:off x="0" y="1825628"/>
          <a:ext cx="8504238" cy="1737333"/>
        </a:xfrm>
        <a:prstGeom prst="upArrowCallout">
          <a:avLst/>
        </a:prstGeom>
        <a:solidFill>
          <a:schemeClr val="accent3">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smtClean="0"/>
            <a:t>Payment paperwork can begin if:</a:t>
          </a:r>
          <a:endParaRPr lang="en-US" sz="1200" kern="1200" dirty="0"/>
        </a:p>
      </dsp:txBody>
      <dsp:txXfrm rot="-10800000">
        <a:off x="0" y="1825628"/>
        <a:ext cx="8504238" cy="609803"/>
      </dsp:txXfrm>
    </dsp:sp>
    <dsp:sp modelId="{FBEDB93C-74CB-4088-9CA4-D2E74EB78636}">
      <dsp:nvSpPr>
        <dsp:cNvPr id="0" name=""/>
        <dsp:cNvSpPr/>
      </dsp:nvSpPr>
      <dsp:spPr>
        <a:xfrm>
          <a:off x="4152" y="2282826"/>
          <a:ext cx="2831977" cy="615812"/>
        </a:xfrm>
        <a:prstGeom prst="rect">
          <a:avLst/>
        </a:prstGeom>
        <a:solidFill>
          <a:schemeClr val="accent3">
            <a:alpha val="90000"/>
            <a:tint val="40000"/>
            <a:hueOff val="0"/>
            <a:satOff val="0"/>
            <a:lumOff val="0"/>
            <a:alphaOff val="0"/>
          </a:schemeClr>
        </a:solidFill>
        <a:ln w="11429" cap="flat" cmpd="sng" algn="ctr">
          <a:solidFill>
            <a:schemeClr val="accent3">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900" kern="1200" dirty="0" smtClean="0"/>
            <a:t>You have  established a position number on a grant does not have the same home index and home org. number  (This can be checked by going to NBAPBUD) The position number is  pooled</a:t>
          </a:r>
          <a:r>
            <a:rPr lang="en-US" sz="800" kern="1200" dirty="0" smtClean="0"/>
            <a:t>. </a:t>
          </a:r>
        </a:p>
      </dsp:txBody>
      <dsp:txXfrm>
        <a:off x="4152" y="2282826"/>
        <a:ext cx="2831977" cy="615812"/>
      </dsp:txXfrm>
    </dsp:sp>
    <dsp:sp modelId="{FD7958C3-0A28-4E19-B578-651258AF8638}">
      <dsp:nvSpPr>
        <dsp:cNvPr id="0" name=""/>
        <dsp:cNvSpPr/>
      </dsp:nvSpPr>
      <dsp:spPr>
        <a:xfrm>
          <a:off x="2836130" y="2282826"/>
          <a:ext cx="2831977" cy="615812"/>
        </a:xfrm>
        <a:prstGeom prst="rect">
          <a:avLst/>
        </a:prstGeom>
        <a:solidFill>
          <a:schemeClr val="accent3">
            <a:alpha val="90000"/>
            <a:tint val="40000"/>
            <a:hueOff val="0"/>
            <a:satOff val="0"/>
            <a:lumOff val="0"/>
            <a:alphaOff val="0"/>
          </a:schemeClr>
        </a:solidFill>
        <a:ln w="11429" cap="flat" cmpd="sng" algn="ctr">
          <a:solidFill>
            <a:schemeClr val="accent3">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The hire has been notified that they need to have an up-to-date I9 on file and complete a background check within 3 days of their start date</a:t>
          </a:r>
          <a:endParaRPr lang="en-US" sz="1000" kern="1200" dirty="0"/>
        </a:p>
      </dsp:txBody>
      <dsp:txXfrm>
        <a:off x="2836130" y="2282826"/>
        <a:ext cx="2831977" cy="615812"/>
      </dsp:txXfrm>
    </dsp:sp>
    <dsp:sp modelId="{8BEAD563-EE8A-490B-BE82-14E99ADDF308}">
      <dsp:nvSpPr>
        <dsp:cNvPr id="0" name=""/>
        <dsp:cNvSpPr/>
      </dsp:nvSpPr>
      <dsp:spPr>
        <a:xfrm>
          <a:off x="5668107" y="2282826"/>
          <a:ext cx="2831977" cy="615812"/>
        </a:xfrm>
        <a:prstGeom prst="rect">
          <a:avLst/>
        </a:prstGeom>
        <a:solidFill>
          <a:schemeClr val="accent3">
            <a:alpha val="90000"/>
            <a:tint val="40000"/>
            <a:hueOff val="0"/>
            <a:satOff val="0"/>
            <a:lumOff val="0"/>
            <a:alphaOff val="0"/>
          </a:schemeClr>
        </a:solidFill>
        <a:ln w="11429" cap="flat" cmpd="sng" algn="ctr">
          <a:solidFill>
            <a:schemeClr val="accent3">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en-US" sz="1000" kern="1200" dirty="0" smtClean="0"/>
        </a:p>
        <a:p>
          <a:pPr lvl="0" algn="ctr" defTabSz="444500">
            <a:lnSpc>
              <a:spcPct val="90000"/>
            </a:lnSpc>
            <a:spcBef>
              <a:spcPct val="0"/>
            </a:spcBef>
            <a:spcAft>
              <a:spcPct val="35000"/>
            </a:spcAft>
          </a:pPr>
          <a:r>
            <a:rPr lang="en-US" sz="1000" kern="1200" dirty="0" smtClean="0"/>
            <a:t>The student has no other active jobs in Banner with overlapping dates </a:t>
          </a:r>
          <a:endParaRPr lang="en-US" sz="1000" kern="1200" dirty="0"/>
        </a:p>
      </dsp:txBody>
      <dsp:txXfrm>
        <a:off x="5668107" y="2282826"/>
        <a:ext cx="2831977" cy="615812"/>
      </dsp:txXfrm>
    </dsp:sp>
    <dsp:sp modelId="{B168B8AA-6FFB-403D-A704-7EE351D8B23E}">
      <dsp:nvSpPr>
        <dsp:cNvPr id="0" name=""/>
        <dsp:cNvSpPr/>
      </dsp:nvSpPr>
      <dsp:spPr>
        <a:xfrm rot="10800000">
          <a:off x="0" y="149228"/>
          <a:ext cx="8504238" cy="1737333"/>
        </a:xfrm>
        <a:prstGeom prst="upArrowCallout">
          <a:avLst/>
        </a:prstGeom>
        <a:solidFill>
          <a:schemeClr val="accent3">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kern="1200" dirty="0" smtClean="0"/>
            <a:t>Step 1- Hiring a GA/GRA using Faculty Hire    </a:t>
          </a:r>
          <a:r>
            <a:rPr lang="en-US" sz="1200" kern="1200" dirty="0" smtClean="0">
              <a:solidFill>
                <a:schemeClr val="accent1"/>
              </a:solidFill>
            </a:rPr>
            <a:t>Before submitting paperwork to hire a GA/GRA, the student must have been sent an award letter through the Graduate Automated Awards Application and must have accepted the GA or GRA award.</a:t>
          </a:r>
          <a:endParaRPr lang="en-US" sz="1200" kern="1200" dirty="0">
            <a:solidFill>
              <a:schemeClr val="accent1"/>
            </a:solidFill>
          </a:endParaRPr>
        </a:p>
      </dsp:txBody>
      <dsp:txXfrm rot="-10800000">
        <a:off x="0" y="149228"/>
        <a:ext cx="8504238" cy="609803"/>
      </dsp:txXfrm>
    </dsp:sp>
    <dsp:sp modelId="{E23BE5AD-C0D9-43BA-853F-B482C8A85D6C}">
      <dsp:nvSpPr>
        <dsp:cNvPr id="0" name=""/>
        <dsp:cNvSpPr/>
      </dsp:nvSpPr>
      <dsp:spPr>
        <a:xfrm>
          <a:off x="0" y="610612"/>
          <a:ext cx="8504238" cy="519462"/>
        </a:xfrm>
        <a:prstGeom prst="rect">
          <a:avLst/>
        </a:prstGeom>
        <a:solidFill>
          <a:schemeClr val="accent3">
            <a:alpha val="90000"/>
            <a:tint val="40000"/>
            <a:hueOff val="0"/>
            <a:satOff val="0"/>
            <a:lumOff val="0"/>
            <a:alphaOff val="0"/>
          </a:schemeClr>
        </a:solidFill>
        <a:ln w="11429" cap="flat" cmpd="sng" algn="ctr">
          <a:solidFill>
            <a:schemeClr val="accent3">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smtClean="0"/>
            <a:t>Complete the Employee Hire Form for the assistantship portion of the award-graduate salary account number 51122. All Graduate Assistants (GAs) and Graduate Research Assistants(GRAs) can be hired online through the Faculty Hire Application, Hire a GA/GRA. ( To request access see FAQs)</a:t>
          </a:r>
          <a:endParaRPr lang="en-US" sz="1000" kern="1200" dirty="0"/>
        </a:p>
      </dsp:txBody>
      <dsp:txXfrm>
        <a:off x="0" y="610612"/>
        <a:ext cx="8504238" cy="5194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3E347510-D45F-4A5C-9061-44DF65E56FEE}" type="datetimeFigureOut">
              <a:rPr lang="en-US" smtClean="0"/>
              <a:t>4/23/2015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63ABB4B9-A9E7-4D94-BBBC-CF09A5D64E38}" type="slidenum">
              <a:rPr lang="en-US" smtClean="0"/>
              <a:t>‹#›</a:t>
            </a:fld>
            <a:endParaRPr lang="en-US" dirty="0"/>
          </a:p>
        </p:txBody>
      </p:sp>
    </p:spTree>
    <p:extLst>
      <p:ext uri="{BB962C8B-B14F-4D97-AF65-F5344CB8AC3E}">
        <p14:creationId xmlns:p14="http://schemas.microsoft.com/office/powerpoint/2010/main" val="4192906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PowerPoint is to provide the user with an overview of how to utilize the faculty hire online application and answer some basic questions about the GRA payment process.</a:t>
            </a:r>
            <a:endParaRPr lang="en-US" dirty="0"/>
          </a:p>
        </p:txBody>
      </p:sp>
      <p:sp>
        <p:nvSpPr>
          <p:cNvPr id="4" name="Slide Number Placeholder 3"/>
          <p:cNvSpPr>
            <a:spLocks noGrp="1"/>
          </p:cNvSpPr>
          <p:nvPr>
            <p:ph type="sldNum" sz="quarter" idx="10"/>
          </p:nvPr>
        </p:nvSpPr>
        <p:spPr/>
        <p:txBody>
          <a:bodyPr/>
          <a:lstStyle/>
          <a:p>
            <a:fld id="{63ABB4B9-A9E7-4D94-BBBC-CF09A5D64E38}" type="slidenum">
              <a:rPr lang="en-US" smtClean="0"/>
              <a:t>1</a:t>
            </a:fld>
            <a:endParaRPr lang="en-US" dirty="0"/>
          </a:p>
        </p:txBody>
      </p:sp>
    </p:spTree>
    <p:extLst>
      <p:ext uri="{BB962C8B-B14F-4D97-AF65-F5344CB8AC3E}">
        <p14:creationId xmlns:p14="http://schemas.microsoft.com/office/powerpoint/2010/main" val="3956726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on</a:t>
            </a:r>
            <a:r>
              <a:rPr lang="en-US" baseline="0" dirty="0" smtClean="0"/>
              <a:t> this screen there is a view option that you can print a copy for your records.</a:t>
            </a:r>
          </a:p>
          <a:p>
            <a:r>
              <a:rPr lang="en-US" baseline="0" dirty="0" smtClean="0"/>
              <a:t> In selecting an approver, go to the search field and type in the name of the approver to search and then submit</a:t>
            </a:r>
            <a:endParaRPr lang="en-US" dirty="0"/>
          </a:p>
        </p:txBody>
      </p:sp>
      <p:sp>
        <p:nvSpPr>
          <p:cNvPr id="4" name="Slide Number Placeholder 3"/>
          <p:cNvSpPr>
            <a:spLocks noGrp="1"/>
          </p:cNvSpPr>
          <p:nvPr>
            <p:ph type="sldNum" sz="quarter" idx="10"/>
          </p:nvPr>
        </p:nvSpPr>
        <p:spPr/>
        <p:txBody>
          <a:bodyPr/>
          <a:lstStyle/>
          <a:p>
            <a:fld id="{63ABB4B9-A9E7-4D94-BBBC-CF09A5D64E38}" type="slidenum">
              <a:rPr lang="en-US" smtClean="0"/>
              <a:t>10</a:t>
            </a:fld>
            <a:endParaRPr lang="en-US" dirty="0"/>
          </a:p>
        </p:txBody>
      </p:sp>
    </p:spTree>
    <p:extLst>
      <p:ext uri="{BB962C8B-B14F-4D97-AF65-F5344CB8AC3E}">
        <p14:creationId xmlns:p14="http://schemas.microsoft.com/office/powerpoint/2010/main" val="3004527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secondary approver use the drop down menu on Select</a:t>
            </a:r>
            <a:r>
              <a:rPr lang="en-US" baseline="0" dirty="0" smtClean="0"/>
              <a:t> Group Approver and then click submit. Please note you must know who your approvers are first or you will route this to the wrong approver and hold up processing the hire.</a:t>
            </a:r>
            <a:endParaRPr lang="en-US" dirty="0"/>
          </a:p>
        </p:txBody>
      </p:sp>
      <p:sp>
        <p:nvSpPr>
          <p:cNvPr id="4" name="Slide Number Placeholder 3"/>
          <p:cNvSpPr>
            <a:spLocks noGrp="1"/>
          </p:cNvSpPr>
          <p:nvPr>
            <p:ph type="sldNum" sz="quarter" idx="10"/>
          </p:nvPr>
        </p:nvSpPr>
        <p:spPr/>
        <p:txBody>
          <a:bodyPr/>
          <a:lstStyle/>
          <a:p>
            <a:fld id="{63ABB4B9-A9E7-4D94-BBBC-CF09A5D64E38}" type="slidenum">
              <a:rPr lang="en-US" smtClean="0"/>
              <a:t>11</a:t>
            </a:fld>
            <a:endParaRPr lang="en-US" dirty="0"/>
          </a:p>
        </p:txBody>
      </p:sp>
    </p:spTree>
    <p:extLst>
      <p:ext uri="{BB962C8B-B14F-4D97-AF65-F5344CB8AC3E}">
        <p14:creationId xmlns:p14="http://schemas.microsoft.com/office/powerpoint/2010/main" val="372670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In getting access to the Faculty hire, OVPR should follow the process for how they currently grant fiscal access.</a:t>
            </a:r>
          </a:p>
          <a:p>
            <a:pPr marL="171450" indent="-171450">
              <a:buFont typeface="Arial" charset="0"/>
              <a:buChar char="•"/>
            </a:pPr>
            <a:r>
              <a:rPr lang="en-US" baseline="0" dirty="0" smtClean="0"/>
              <a:t>Please note the effective date should be the first day of the month and not the date it is created.</a:t>
            </a:r>
            <a:endParaRPr lang="en-US" dirty="0"/>
          </a:p>
        </p:txBody>
      </p:sp>
      <p:sp>
        <p:nvSpPr>
          <p:cNvPr id="4" name="Slide Number Placeholder 3"/>
          <p:cNvSpPr>
            <a:spLocks noGrp="1"/>
          </p:cNvSpPr>
          <p:nvPr>
            <p:ph type="sldNum" sz="quarter" idx="10"/>
          </p:nvPr>
        </p:nvSpPr>
        <p:spPr/>
        <p:txBody>
          <a:bodyPr/>
          <a:lstStyle/>
          <a:p>
            <a:fld id="{63ABB4B9-A9E7-4D94-BBBC-CF09A5D64E38}" type="slidenum">
              <a:rPr lang="en-US" smtClean="0"/>
              <a:t>13</a:t>
            </a:fld>
            <a:endParaRPr lang="en-US" dirty="0"/>
          </a:p>
        </p:txBody>
      </p:sp>
    </p:spTree>
    <p:extLst>
      <p:ext uri="{BB962C8B-B14F-4D97-AF65-F5344CB8AC3E}">
        <p14:creationId xmlns:p14="http://schemas.microsoft.com/office/powerpoint/2010/main" val="234830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1"/>
                </a:solidFill>
              </a:rPr>
              <a:t>GRAs should not be working if they have not been vetted and approved through Faculty Hire first. Student</a:t>
            </a:r>
            <a:r>
              <a:rPr lang="en-US" sz="1200" baseline="0" dirty="0" smtClean="0">
                <a:solidFill>
                  <a:schemeClr val="accent1"/>
                </a:solidFill>
              </a:rPr>
              <a:t> hires are treated as non-benefitted employees. Legally, they must have completed w4s and I-9 and tax information completed within three days of their work start date to be in compliance. Ideally information should be received well in advance of their work start date. The implications of not having the paperwork completed are that if a student is working we are obligated to pay them although they are not working legally which is the second issue which created legal liability. </a:t>
            </a:r>
            <a:endParaRPr lang="en-US" sz="1200" dirty="0" smtClean="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63ABB4B9-A9E7-4D94-BBBC-CF09A5D64E38}" type="slidenum">
              <a:rPr lang="en-US" smtClean="0"/>
              <a:t>15</a:t>
            </a:fld>
            <a:endParaRPr lang="en-US" dirty="0"/>
          </a:p>
        </p:txBody>
      </p:sp>
    </p:spTree>
    <p:extLst>
      <p:ext uri="{BB962C8B-B14F-4D97-AF65-F5344CB8AC3E}">
        <p14:creationId xmlns:p14="http://schemas.microsoft.com/office/powerpoint/2010/main" val="2196867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BB4B9-A9E7-4D94-BBBC-CF09A5D64E38}" type="slidenum">
              <a:rPr lang="en-US" smtClean="0"/>
              <a:t>16</a:t>
            </a:fld>
            <a:endParaRPr lang="en-US" dirty="0"/>
          </a:p>
        </p:txBody>
      </p:sp>
    </p:spTree>
    <p:extLst>
      <p:ext uri="{BB962C8B-B14F-4D97-AF65-F5344CB8AC3E}">
        <p14:creationId xmlns:p14="http://schemas.microsoft.com/office/powerpoint/2010/main" val="290374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BB4B9-A9E7-4D94-BBBC-CF09A5D64E38}" type="slidenum">
              <a:rPr lang="en-US" smtClean="0"/>
              <a:t>2</a:t>
            </a:fld>
            <a:endParaRPr lang="en-US" dirty="0"/>
          </a:p>
        </p:txBody>
      </p:sp>
    </p:spTree>
    <p:extLst>
      <p:ext uri="{BB962C8B-B14F-4D97-AF65-F5344CB8AC3E}">
        <p14:creationId xmlns:p14="http://schemas.microsoft.com/office/powerpoint/2010/main" val="44016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BB4B9-A9E7-4D94-BBBC-CF09A5D64E38}" type="slidenum">
              <a:rPr lang="en-US" smtClean="0"/>
              <a:t>3</a:t>
            </a:fld>
            <a:endParaRPr lang="en-US" dirty="0"/>
          </a:p>
        </p:txBody>
      </p:sp>
    </p:spTree>
    <p:extLst>
      <p:ext uri="{BB962C8B-B14F-4D97-AF65-F5344CB8AC3E}">
        <p14:creationId xmlns:p14="http://schemas.microsoft.com/office/powerpoint/2010/main" val="425870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63ABB4B9-A9E7-4D94-BBBC-CF09A5D64E38}" type="slidenum">
              <a:rPr lang="en-US" smtClean="0"/>
              <a:t>4</a:t>
            </a:fld>
            <a:endParaRPr lang="en-US" dirty="0"/>
          </a:p>
        </p:txBody>
      </p:sp>
    </p:spTree>
    <p:extLst>
      <p:ext uri="{BB962C8B-B14F-4D97-AF65-F5344CB8AC3E}">
        <p14:creationId xmlns:p14="http://schemas.microsoft.com/office/powerpoint/2010/main" val="57698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Note on this screen that you can also</a:t>
            </a:r>
            <a:r>
              <a:rPr lang="en-US" baseline="0" dirty="0" smtClean="0"/>
              <a:t> see submitted hire forms and rejection notices when you open the tab “View Submitted/Approved Hire Forms and “View Notifications”.</a:t>
            </a:r>
          </a:p>
        </p:txBody>
      </p:sp>
      <p:sp>
        <p:nvSpPr>
          <p:cNvPr id="4" name="Slide Number Placeholder 3"/>
          <p:cNvSpPr>
            <a:spLocks noGrp="1"/>
          </p:cNvSpPr>
          <p:nvPr>
            <p:ph type="sldNum" sz="quarter" idx="10"/>
          </p:nvPr>
        </p:nvSpPr>
        <p:spPr/>
        <p:txBody>
          <a:bodyPr/>
          <a:lstStyle/>
          <a:p>
            <a:fld id="{63ABB4B9-A9E7-4D94-BBBC-CF09A5D64E38}" type="slidenum">
              <a:rPr lang="en-US" smtClean="0"/>
              <a:t>5</a:t>
            </a:fld>
            <a:endParaRPr lang="en-US" dirty="0"/>
          </a:p>
        </p:txBody>
      </p:sp>
    </p:spTree>
    <p:extLst>
      <p:ext uri="{BB962C8B-B14F-4D97-AF65-F5344CB8AC3E}">
        <p14:creationId xmlns:p14="http://schemas.microsoft.com/office/powerpoint/2010/main" val="412169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200" dirty="0" smtClean="0"/>
              <a:t>This page is where you identify the basic information about the appointment, including the effective</a:t>
            </a:r>
            <a:r>
              <a:rPr lang="en-US" sz="1200" baseline="0" dirty="0" smtClean="0"/>
              <a:t> </a:t>
            </a:r>
            <a:r>
              <a:rPr lang="en-US" sz="1200" dirty="0" smtClean="0"/>
              <a:t>date of change and type of appointment, as well as the GRA being appointed. </a:t>
            </a:r>
            <a:endParaRPr lang="en-US" u="none" dirty="0" smtClean="0"/>
          </a:p>
          <a:p>
            <a:pPr marL="171450" indent="-171450">
              <a:buFont typeface="Wingdings" panose="05000000000000000000" pitchFamily="2" charset="2"/>
              <a:buChar char="v"/>
            </a:pPr>
            <a:r>
              <a:rPr lang="en-US" u="none" dirty="0" smtClean="0"/>
              <a:t>The</a:t>
            </a:r>
            <a:r>
              <a:rPr lang="en-US" u="none" baseline="0" dirty="0" smtClean="0"/>
              <a:t> </a:t>
            </a:r>
            <a:r>
              <a:rPr lang="en-US" u="sng" dirty="0" smtClean="0"/>
              <a:t>Effective Date of Change </a:t>
            </a:r>
            <a:r>
              <a:rPr lang="en-US" dirty="0" smtClean="0"/>
              <a:t>–</a:t>
            </a:r>
            <a:r>
              <a:rPr lang="en-US" baseline="0" dirty="0" smtClean="0"/>
              <a:t> This is the first field you  input. Enter the effective date for the GRA appointment. You must enter the date in MM/DD/YYYY format, and</a:t>
            </a:r>
            <a:r>
              <a:rPr lang="en-US" dirty="0" smtClean="0"/>
              <a:t> </a:t>
            </a:r>
            <a:r>
              <a:rPr lang="en-US" baseline="0" dirty="0" smtClean="0"/>
              <a:t>the date must be the first day of the month in which the appointment is to take place. This is why start date of the position number is important because if it can not start before the position start date.</a:t>
            </a:r>
          </a:p>
          <a:p>
            <a:r>
              <a:rPr lang="en-US" u="sng" dirty="0"/>
              <a:t>Date Prepared </a:t>
            </a:r>
            <a:r>
              <a:rPr lang="en-US" dirty="0"/>
              <a:t>-This field defaults to the current </a:t>
            </a:r>
            <a:r>
              <a:rPr lang="en-US" dirty="0" smtClean="0"/>
              <a:t>date. It is read only and can not be changed.</a:t>
            </a:r>
          </a:p>
          <a:p>
            <a:r>
              <a:rPr lang="en-US" u="sng" dirty="0"/>
              <a:t>Faculty </a:t>
            </a:r>
            <a:r>
              <a:rPr lang="en-US" u="sng" dirty="0" smtClean="0"/>
              <a:t>GWID</a:t>
            </a:r>
            <a:r>
              <a:rPr lang="en-US" dirty="0" smtClean="0"/>
              <a:t>- Enter </a:t>
            </a:r>
            <a:r>
              <a:rPr lang="en-US" dirty="0"/>
              <a:t>the </a:t>
            </a:r>
            <a:r>
              <a:rPr lang="en-US" baseline="0" dirty="0" smtClean="0"/>
              <a:t>GRA’s</a:t>
            </a:r>
            <a:r>
              <a:rPr lang="en-US" dirty="0" smtClean="0"/>
              <a:t> GW ID number. This will populate the name fields.</a:t>
            </a:r>
          </a:p>
          <a:p>
            <a:r>
              <a:rPr lang="en-US" u="sng" dirty="0"/>
              <a:t>Type of </a:t>
            </a:r>
            <a:r>
              <a:rPr lang="en-US" u="sng" dirty="0" smtClean="0"/>
              <a:t>Appointment</a:t>
            </a:r>
            <a:r>
              <a:rPr lang="en-US" dirty="0" smtClean="0"/>
              <a:t>- This is for informational purposes only, however it must be selected to advance to the next screen. For the appointment select either academic or</a:t>
            </a:r>
            <a:r>
              <a:rPr lang="en-US" baseline="0" dirty="0" smtClean="0"/>
              <a:t> </a:t>
            </a:r>
            <a:r>
              <a:rPr lang="en-US" dirty="0" smtClean="0"/>
              <a:t>semester and for summer select summer.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3ABB4B9-A9E7-4D94-BBBC-CF09A5D64E38}" type="slidenum">
              <a:rPr lang="en-US" smtClean="0"/>
              <a:t>6</a:t>
            </a:fld>
            <a:endParaRPr lang="en-US" dirty="0"/>
          </a:p>
        </p:txBody>
      </p:sp>
    </p:spTree>
    <p:extLst>
      <p:ext uri="{BB962C8B-B14F-4D97-AF65-F5344CB8AC3E}">
        <p14:creationId xmlns:p14="http://schemas.microsoft.com/office/powerpoint/2010/main" val="409828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cap="none" dirty="0" smtClean="0"/>
              <a:t>This page self populates most of the fields and should</a:t>
            </a:r>
            <a:r>
              <a:rPr lang="en-US" sz="1200" b="0" cap="none" baseline="0" dirty="0" smtClean="0"/>
              <a:t> populate an address if there is one in banner</a:t>
            </a:r>
            <a:r>
              <a:rPr lang="en-US" sz="1200" b="0" cap="none" dirty="0" smtClean="0"/>
              <a:t>. </a:t>
            </a:r>
            <a:r>
              <a:rPr lang="en-US" dirty="0" smtClean="0"/>
              <a:t>Not</a:t>
            </a:r>
            <a:r>
              <a:rPr lang="en-US" baseline="0" dirty="0" smtClean="0"/>
              <a:t> having a W4 address will not stop processing the hire form in Faculty Hire; however, not having a W4 address does stop us from processing the hire in Banner. We are working on bypassing this issue in the future with IT.</a:t>
            </a:r>
          </a:p>
          <a:p>
            <a:r>
              <a:rPr lang="en-US" baseline="0" dirty="0" smtClean="0"/>
              <a:t>In the meantime, please urge hires to update their W4 address in Banner or the default will be the permanent address.</a:t>
            </a:r>
            <a:endParaRPr lang="en-US" dirty="0"/>
          </a:p>
        </p:txBody>
      </p:sp>
      <p:sp>
        <p:nvSpPr>
          <p:cNvPr id="4" name="Slide Number Placeholder 3"/>
          <p:cNvSpPr>
            <a:spLocks noGrp="1"/>
          </p:cNvSpPr>
          <p:nvPr>
            <p:ph type="sldNum" sz="quarter" idx="10"/>
          </p:nvPr>
        </p:nvSpPr>
        <p:spPr/>
        <p:txBody>
          <a:bodyPr/>
          <a:lstStyle/>
          <a:p>
            <a:fld id="{63ABB4B9-A9E7-4D94-BBBC-CF09A5D64E38}" type="slidenum">
              <a:rPr lang="en-US" smtClean="0"/>
              <a:t>7</a:t>
            </a:fld>
            <a:endParaRPr lang="en-US" dirty="0"/>
          </a:p>
        </p:txBody>
      </p:sp>
    </p:spTree>
    <p:extLst>
      <p:ext uri="{BB962C8B-B14F-4D97-AF65-F5344CB8AC3E}">
        <p14:creationId xmlns:p14="http://schemas.microsoft.com/office/powerpoint/2010/main" val="3279805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you put</a:t>
            </a:r>
            <a:r>
              <a:rPr lang="en-US" baseline="0" dirty="0" smtClean="0"/>
              <a:t> in the home org. Once you pull down on position number several may appear so it is important to make sure you pick the right position number related to the sponsored project. If you chose the wrong position number you can see it to the right of the screen and go back to the position number drop down and select the appropriate one.</a:t>
            </a:r>
          </a:p>
          <a:p>
            <a:endParaRPr lang="en-US" baseline="0" dirty="0" smtClean="0"/>
          </a:p>
          <a:p>
            <a:r>
              <a:rPr lang="en-US" baseline="0" dirty="0" smtClean="0"/>
              <a:t>Next input end date, salary appointment and monthly salary. The monthly salary will populate after the salary appointment is input.</a:t>
            </a:r>
            <a:endParaRPr lang="en-US" dirty="0"/>
          </a:p>
        </p:txBody>
      </p:sp>
      <p:sp>
        <p:nvSpPr>
          <p:cNvPr id="4" name="Slide Number Placeholder 3"/>
          <p:cNvSpPr>
            <a:spLocks noGrp="1"/>
          </p:cNvSpPr>
          <p:nvPr>
            <p:ph type="sldNum" sz="quarter" idx="10"/>
          </p:nvPr>
        </p:nvSpPr>
        <p:spPr/>
        <p:txBody>
          <a:bodyPr/>
          <a:lstStyle/>
          <a:p>
            <a:fld id="{63ABB4B9-A9E7-4D94-BBBC-CF09A5D64E38}" type="slidenum">
              <a:rPr lang="en-US" smtClean="0"/>
              <a:t>8</a:t>
            </a:fld>
            <a:endParaRPr lang="en-US" dirty="0"/>
          </a:p>
        </p:txBody>
      </p:sp>
    </p:spTree>
    <p:extLst>
      <p:ext uri="{BB962C8B-B14F-4D97-AF65-F5344CB8AC3E}">
        <p14:creationId xmlns:p14="http://schemas.microsoft.com/office/powerpoint/2010/main" val="2780453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BB4B9-A9E7-4D94-BBBC-CF09A5D64E38}" type="slidenum">
              <a:rPr lang="en-US" smtClean="0"/>
              <a:t>9</a:t>
            </a:fld>
            <a:endParaRPr lang="en-US" dirty="0"/>
          </a:p>
        </p:txBody>
      </p:sp>
    </p:spTree>
    <p:extLst>
      <p:ext uri="{BB962C8B-B14F-4D97-AF65-F5344CB8AC3E}">
        <p14:creationId xmlns:p14="http://schemas.microsoft.com/office/powerpoint/2010/main" val="3481849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04E45FB-A2B7-46E1-88AF-FC53A9B384FE}" type="datetime1">
              <a:rPr lang="en-US" smtClean="0"/>
              <a:t>4/23/2015</a:t>
            </a:fld>
            <a:endParaRPr lang="en-US" dirty="0"/>
          </a:p>
        </p:txBody>
      </p:sp>
      <p:sp>
        <p:nvSpPr>
          <p:cNvPr id="17" name="Footer Placeholder 16"/>
          <p:cNvSpPr>
            <a:spLocks noGrp="1"/>
          </p:cNvSpPr>
          <p:nvPr>
            <p:ph type="ftr" sz="quarter" idx="11"/>
          </p:nvPr>
        </p:nvSpPr>
        <p:spPr/>
        <p:txBody>
          <a:bodyPr/>
          <a:lstStyle/>
          <a:p>
            <a:r>
              <a:rPr lang="en-US" dirty="0" smtClean="0"/>
              <a:t>OGSAF Faculty Hire Workflow Process</a:t>
            </a:r>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29AB215-1E8C-47E0-B18B-FC4C552A60AF}"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sndAc>
          <p:stSnd>
            <p:snd r:embed="rId1" name="click.wav"/>
          </p:stSnd>
        </p:sndAc>
      </p:transition>
    </mc:Choice>
    <mc:Fallback xmlns="">
      <p:transition spd="slow">
        <p:fade/>
        <p:sndAc>
          <p:stSnd>
            <p:snd r:embed="rId3"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682955-D51A-4631-8698-92DF395E97A5}" type="datetime1">
              <a:rPr lang="en-US" smtClean="0"/>
              <a:t>4/23/2015</a:t>
            </a:fld>
            <a:endParaRPr lang="en-US" dirty="0"/>
          </a:p>
        </p:txBody>
      </p:sp>
      <p:sp>
        <p:nvSpPr>
          <p:cNvPr id="5" name="Footer Placeholder 4"/>
          <p:cNvSpPr>
            <a:spLocks noGrp="1"/>
          </p:cNvSpPr>
          <p:nvPr>
            <p:ph type="ftr" sz="quarter" idx="11"/>
          </p:nvPr>
        </p:nvSpPr>
        <p:spPr/>
        <p:txBody>
          <a:bodyPr/>
          <a:lstStyle/>
          <a:p>
            <a:r>
              <a:rPr lang="en-US" dirty="0" smtClean="0"/>
              <a:t>OGSAF Faculty Hire Workflow Process</a:t>
            </a:r>
            <a:endParaRPr lang="en-US" dirty="0"/>
          </a:p>
        </p:txBody>
      </p:sp>
      <p:sp>
        <p:nvSpPr>
          <p:cNvPr id="6" name="Slide Number Placeholder 5"/>
          <p:cNvSpPr>
            <a:spLocks noGrp="1"/>
          </p:cNvSpPr>
          <p:nvPr>
            <p:ph type="sldNum" sz="quarter" idx="12"/>
          </p:nvPr>
        </p:nvSpPr>
        <p:spPr/>
        <p:txBody>
          <a:bodyPr/>
          <a:lstStyle/>
          <a:p>
            <a:fld id="{429AB215-1E8C-47E0-B18B-FC4C552A60AF}"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sndAc>
          <p:stSnd>
            <p:snd r:embed="rId1" name="click.wav"/>
          </p:stSnd>
        </p:sndAc>
      </p:transition>
    </mc:Choice>
    <mc:Fallback xmlns="">
      <p:transition spd="slow">
        <p:fade/>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429AB215-1E8C-47E0-B18B-FC4C552A60AF}"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B48E01-4472-4AA8-AC90-92B5D275BB4A}" type="datetime1">
              <a:rPr lang="en-US" smtClean="0"/>
              <a:t>4/23/2015</a:t>
            </a:fld>
            <a:endParaRPr lang="en-US" dirty="0"/>
          </a:p>
        </p:txBody>
      </p:sp>
      <p:sp>
        <p:nvSpPr>
          <p:cNvPr id="5" name="Footer Placeholder 4"/>
          <p:cNvSpPr>
            <a:spLocks noGrp="1"/>
          </p:cNvSpPr>
          <p:nvPr>
            <p:ph type="ftr" sz="quarter" idx="11"/>
          </p:nvPr>
        </p:nvSpPr>
        <p:spPr/>
        <p:txBody>
          <a:bodyPr/>
          <a:lstStyle/>
          <a:p>
            <a:r>
              <a:rPr lang="en-US" dirty="0" smtClean="0"/>
              <a:t>OGSAF Faculty Hire Workflow Process</a:t>
            </a: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sndAc>
          <p:stSnd>
            <p:snd r:embed="rId1" name="click.wav"/>
          </p:stSnd>
        </p:sndAc>
      </p:transition>
    </mc:Choice>
    <mc:Fallback xmlns="">
      <p:transition spd="slow">
        <p:fade/>
        <p:sndAc>
          <p:stSnd>
            <p:snd r:embed="rId3"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449175D-33A7-40D6-99EA-0428EC4A0DA8}" type="datetime1">
              <a:rPr lang="en-US" smtClean="0"/>
              <a:t>4/23/2015</a:t>
            </a:fld>
            <a:endParaRPr lang="en-US" dirty="0"/>
          </a:p>
        </p:txBody>
      </p:sp>
      <p:sp>
        <p:nvSpPr>
          <p:cNvPr id="5" name="Footer Placeholder 4"/>
          <p:cNvSpPr>
            <a:spLocks noGrp="1"/>
          </p:cNvSpPr>
          <p:nvPr>
            <p:ph type="ftr" sz="quarter" idx="11"/>
          </p:nvPr>
        </p:nvSpPr>
        <p:spPr/>
        <p:txBody>
          <a:bodyPr/>
          <a:lstStyle/>
          <a:p>
            <a:r>
              <a:rPr lang="en-US" dirty="0" smtClean="0"/>
              <a:t>OGSAF Faculty Hire Workflow Process</a:t>
            </a:r>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429AB215-1E8C-47E0-B18B-FC4C552A60AF}"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sndAc>
          <p:stSnd>
            <p:snd r:embed="rId1" name="click.wav"/>
          </p:stSnd>
        </p:sndAc>
      </p:transition>
    </mc:Choice>
    <mc:Fallback xmlns="">
      <p:transition spd="slow">
        <p:fade/>
        <p:sndAc>
          <p:stSnd>
            <p:snd r:embed="rId3"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dirty="0" smtClean="0"/>
              <a:t>OGSAF Faculty Hire Workflow Process</a:t>
            </a:r>
            <a:endParaRPr lang="en-US" dirty="0"/>
          </a:p>
        </p:txBody>
      </p:sp>
      <p:sp>
        <p:nvSpPr>
          <p:cNvPr id="4" name="Date Placeholder 3"/>
          <p:cNvSpPr>
            <a:spLocks noGrp="1"/>
          </p:cNvSpPr>
          <p:nvPr>
            <p:ph type="dt" sz="half" idx="10"/>
          </p:nvPr>
        </p:nvSpPr>
        <p:spPr/>
        <p:txBody>
          <a:bodyPr/>
          <a:lstStyle/>
          <a:p>
            <a:fld id="{B5287AF4-6E05-4D93-B97B-2338A7173C36}" type="datetime1">
              <a:rPr lang="en-US" smtClean="0"/>
              <a:t>4/23/2015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29AB215-1E8C-47E0-B18B-FC4C552A60AF}"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sndAc>
          <p:stSnd>
            <p:snd r:embed="rId1" name="click.wav"/>
          </p:stSnd>
        </p:sndAc>
      </p:transition>
    </mc:Choice>
    <mc:Fallback xmlns="">
      <p:transition spd="slow">
        <p:fade/>
        <p:sndAc>
          <p:stSnd>
            <p:snd r:embed="rId3"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CC18CEF-0881-4D20-8AD5-5523AFA97F27}" type="datetime1">
              <a:rPr lang="en-US" smtClean="0"/>
              <a:t>4/23/2015</a:t>
            </a:fld>
            <a:endParaRPr lang="en-US" dirty="0"/>
          </a:p>
        </p:txBody>
      </p:sp>
      <p:sp>
        <p:nvSpPr>
          <p:cNvPr id="6" name="Footer Placeholder 5"/>
          <p:cNvSpPr>
            <a:spLocks noGrp="1"/>
          </p:cNvSpPr>
          <p:nvPr>
            <p:ph type="ftr" sz="quarter" idx="11"/>
          </p:nvPr>
        </p:nvSpPr>
        <p:spPr/>
        <p:txBody>
          <a:bodyPr/>
          <a:lstStyle/>
          <a:p>
            <a:r>
              <a:rPr lang="en-US" dirty="0" smtClean="0"/>
              <a:t>OGSAF Faculty Hire Workflow Process</a:t>
            </a:r>
            <a:endParaRPr lang="en-US" dirty="0"/>
          </a:p>
        </p:txBody>
      </p:sp>
      <p:sp>
        <p:nvSpPr>
          <p:cNvPr id="7" name="Slide Number Placeholder 6"/>
          <p:cNvSpPr>
            <a:spLocks noGrp="1"/>
          </p:cNvSpPr>
          <p:nvPr>
            <p:ph type="sldNum" sz="quarter" idx="12"/>
          </p:nvPr>
        </p:nvSpPr>
        <p:spPr/>
        <p:txBody>
          <a:bodyPr/>
          <a:lstStyle/>
          <a:p>
            <a:fld id="{429AB215-1E8C-47E0-B18B-FC4C552A60AF}"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sndAc>
          <p:stSnd>
            <p:snd r:embed="rId1" name="click.wav"/>
          </p:stSnd>
        </p:sndAc>
      </p:transition>
    </mc:Choice>
    <mc:Fallback xmlns="">
      <p:transition spd="slow">
        <p:fade/>
        <p:sndAc>
          <p:stSnd>
            <p:snd r:embed="rId3"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ECF57DA-0238-4389-B95E-40C4EC1E91DF}" type="datetime1">
              <a:rPr lang="en-US" smtClean="0"/>
              <a:t>4/23/2015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dirty="0" smtClean="0"/>
              <a:t>OGSAF Faculty Hire Workflow Process</a:t>
            </a: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29AB215-1E8C-47E0-B18B-FC4C552A60AF}"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sndAc>
          <p:stSnd>
            <p:snd r:embed="rId1" name="click.wav"/>
          </p:stSnd>
        </p:sndAc>
      </p:transition>
    </mc:Choice>
    <mc:Fallback xmlns="">
      <p:transition spd="slow">
        <p:fade/>
        <p:sndAc>
          <p:stSnd>
            <p:snd r:embed="rId3"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8FA9496-90EA-4447-A63A-C33213FCCC69}" type="datetime1">
              <a:rPr lang="en-US" smtClean="0"/>
              <a:t>4/23/2015</a:t>
            </a:fld>
            <a:endParaRPr lang="en-US" dirty="0"/>
          </a:p>
        </p:txBody>
      </p:sp>
      <p:sp>
        <p:nvSpPr>
          <p:cNvPr id="4" name="Footer Placeholder 3"/>
          <p:cNvSpPr>
            <a:spLocks noGrp="1"/>
          </p:cNvSpPr>
          <p:nvPr>
            <p:ph type="ftr" sz="quarter" idx="11"/>
          </p:nvPr>
        </p:nvSpPr>
        <p:spPr/>
        <p:txBody>
          <a:bodyPr/>
          <a:lstStyle/>
          <a:p>
            <a:r>
              <a:rPr lang="en-US" dirty="0" smtClean="0"/>
              <a:t>OGSAF Faculty Hire Workflow Process</a:t>
            </a:r>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429AB215-1E8C-47E0-B18B-FC4C552A60A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1" name="click.wav"/>
          </p:stSnd>
        </p:sndAc>
      </p:transition>
    </mc:Choice>
    <mc:Fallback xmlns="">
      <p:transition spd="slow">
        <p:fade/>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1EC0720-ADBF-4D03-8796-14076FAFCAF2}" type="datetime1">
              <a:rPr lang="en-US" smtClean="0"/>
              <a:t>4/23/2015</a:t>
            </a:fld>
            <a:endParaRPr lang="en-US" dirty="0"/>
          </a:p>
        </p:txBody>
      </p:sp>
      <p:sp>
        <p:nvSpPr>
          <p:cNvPr id="3" name="Footer Placeholder 2"/>
          <p:cNvSpPr>
            <a:spLocks noGrp="1"/>
          </p:cNvSpPr>
          <p:nvPr>
            <p:ph type="ftr" sz="quarter" idx="11"/>
          </p:nvPr>
        </p:nvSpPr>
        <p:spPr/>
        <p:txBody>
          <a:bodyPr/>
          <a:lstStyle/>
          <a:p>
            <a:r>
              <a:rPr lang="en-US" dirty="0" smtClean="0"/>
              <a:t>OGSAF Faculty Hire Workflow Process</a:t>
            </a:r>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29AB215-1E8C-47E0-B18B-FC4C552A60A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1" name="click.wav"/>
          </p:stSnd>
        </p:sndAc>
      </p:transition>
    </mc:Choice>
    <mc:Fallback xmlns="">
      <p:transition spd="slow">
        <p:fade/>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29AB215-1E8C-47E0-B18B-FC4C552A60AF}"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60F84987-A651-4EFB-B497-23BED6B7F61B}" type="datetime1">
              <a:rPr lang="en-US" smtClean="0"/>
              <a:t>4/23/2015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dirty="0" smtClean="0"/>
              <a:t>OGSAF Faculty Hire Workflow Process</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sndAc>
          <p:stSnd>
            <p:snd r:embed="rId1" name="click.wav"/>
          </p:stSnd>
        </p:sndAc>
      </p:transition>
    </mc:Choice>
    <mc:Fallback xmlns="">
      <p:transition spd="slow">
        <p:fade/>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429AB215-1E8C-47E0-B18B-FC4C552A60AF}"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0ABC58D1-7E61-41B8-98A3-B46C10C7B8AC}" type="datetime1">
              <a:rPr lang="en-US" smtClean="0"/>
              <a:t>4/23/2015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dirty="0" smtClean="0"/>
              <a:t>OGSAF Faculty Hire Workflow Process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1" name="click.wav"/>
          </p:stSnd>
        </p:sndAc>
      </p:transition>
    </mc:Choice>
    <mc:Fallback xmlns="">
      <p:transition spd="slow">
        <p:fade/>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71F8EC2-3C6A-41E2-ADBE-5D0A0CBAFA09}" type="datetime1">
              <a:rPr lang="en-US" smtClean="0"/>
              <a:t>4/23/2015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smtClean="0"/>
              <a:t>OGSAF Faculty Hire Workflow Process</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29AB215-1E8C-47E0-B18B-FC4C552A60AF}"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Inverted="1"/>
        <p:sndAc>
          <p:stSnd>
            <p:snd r:embed="rId13" name="click.wav"/>
          </p:stSnd>
        </p:sndAc>
      </p:transition>
    </mc:Choice>
    <mc:Fallback xmlns="">
      <p:transition spd="slow">
        <p:fade/>
        <p:sndAc>
          <p:stSnd>
            <p:snd r:embed="rId14" name="click.wav"/>
          </p:stSnd>
        </p:sndAc>
      </p:transition>
    </mc:Fallback>
  </mc:AlternateConten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ubo@gwu.edu" TargetMode="External"/><Relationship Id="rId5" Type="http://schemas.openxmlformats.org/officeDocument/2006/relationships/hyperlink" Target="mailto:apayne@gwu.edu" TargetMode="External"/><Relationship Id="rId4" Type="http://schemas.openxmlformats.org/officeDocument/2006/relationships/hyperlink" Target="mailto:malford@gwu.edu" TargetMode="Externa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hyperlink" Target="mailto:lcobb@email.gwu.edu" TargetMode="External"/><Relationship Id="rId4" Type="http://schemas.openxmlformats.org/officeDocument/2006/relationships/hyperlink" Target="file:///C:\Users\mkhadar\Downloads\CIS%20(3).pptx" TargetMode="Externa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gradfell@gwu.edu" TargetMode="External"/><Relationship Id="rId4" Type="http://schemas.openxmlformats.org/officeDocument/2006/relationships/hyperlink" Target="mailto:gagras@gwu.edu"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9"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hyperlink" Target="https://my.gwu.edu/" TargetMode="Externa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00800" cy="1752600"/>
          </a:xfrm>
        </p:spPr>
        <p:txBody>
          <a:bodyPr>
            <a:normAutofit/>
          </a:bodyPr>
          <a:lstStyle/>
          <a:p>
            <a:endParaRPr lang="en-US" dirty="0" smtClean="0"/>
          </a:p>
          <a:p>
            <a:r>
              <a:rPr lang="en-US" dirty="0" smtClean="0"/>
              <a:t>George Washington University</a:t>
            </a:r>
            <a:endParaRPr lang="en-US" dirty="0"/>
          </a:p>
          <a:p>
            <a:r>
              <a:rPr lang="en-US" sz="1400" dirty="0" smtClean="0"/>
              <a:t>Office of graduate Student assistantships and Fellowships </a:t>
            </a:r>
          </a:p>
          <a:p>
            <a:r>
              <a:rPr lang="en-US" sz="1400" dirty="0" smtClean="0"/>
              <a:t>Rice Hall</a:t>
            </a:r>
            <a:endParaRPr lang="en-US" sz="1400" dirty="0"/>
          </a:p>
        </p:txBody>
      </p:sp>
      <p:sp>
        <p:nvSpPr>
          <p:cNvPr id="2" name="Title 1"/>
          <p:cNvSpPr>
            <a:spLocks noGrp="1"/>
          </p:cNvSpPr>
          <p:nvPr>
            <p:ph type="ctrTitle"/>
          </p:nvPr>
        </p:nvSpPr>
        <p:spPr>
          <a:solidFill>
            <a:schemeClr val="bg2"/>
          </a:solidFill>
          <a:ln w="38100">
            <a:solidFill>
              <a:schemeClr val="tx1"/>
            </a:solidFill>
          </a:ln>
        </p:spPr>
        <p:txBody>
          <a:bodyPr>
            <a:normAutofit/>
          </a:bodyPr>
          <a:lstStyle/>
          <a:p>
            <a:r>
              <a:rPr lang="en-US" dirty="0" smtClean="0"/>
              <a:t>GA/GRA Hiring Process</a:t>
            </a:r>
            <a:br>
              <a:rPr lang="en-US" dirty="0" smtClean="0"/>
            </a:br>
            <a:r>
              <a:rPr lang="en-US" sz="2000" dirty="0" smtClean="0"/>
              <a:t>(Faculty Hire Online Application)</a:t>
            </a:r>
            <a:endParaRPr lang="en-US" sz="2000" dirty="0"/>
          </a:p>
        </p:txBody>
      </p:sp>
    </p:spTree>
    <p:extLst>
      <p:ext uri="{BB962C8B-B14F-4D97-AF65-F5344CB8AC3E}">
        <p14:creationId xmlns:p14="http://schemas.microsoft.com/office/powerpoint/2010/main" val="3180718260"/>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p:spPr>
        <p:txBody>
          <a:bodyPr>
            <a:normAutofit/>
          </a:bodyPr>
          <a:lstStyle/>
          <a:p>
            <a:r>
              <a:rPr lang="en-US" sz="2400" dirty="0">
                <a:solidFill>
                  <a:schemeClr val="tx1"/>
                </a:solidFill>
              </a:rPr>
              <a:t>Hiring Process: Utilizing the Faculty Hire Online Application</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dirty="0" smtClean="0"/>
              <a:t>OGSAF Faculty Hire Workflow Process</a:t>
            </a:r>
            <a:endParaRPr lang="en-US" dirty="0"/>
          </a:p>
        </p:txBody>
      </p:sp>
      <p:sp>
        <p:nvSpPr>
          <p:cNvPr id="4" name="Slide Number Placeholder 3"/>
          <p:cNvSpPr>
            <a:spLocks noGrp="1"/>
          </p:cNvSpPr>
          <p:nvPr>
            <p:ph type="sldNum" sz="quarter" idx="12"/>
          </p:nvPr>
        </p:nvSpPr>
        <p:spPr/>
        <p:txBody>
          <a:bodyPr/>
          <a:lstStyle/>
          <a:p>
            <a:fld id="{429AB215-1E8C-47E0-B18B-FC4C552A60AF}" type="slidenum">
              <a:rPr lang="en-US" smtClean="0"/>
              <a:t>10</a:t>
            </a:fld>
            <a:endParaRPr lang="en-US" dirty="0"/>
          </a:p>
        </p:txBody>
      </p:sp>
      <p:pic>
        <p:nvPicPr>
          <p:cNvPr id="11" name="Content Placeholder 10"/>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1981200" y="1524000"/>
            <a:ext cx="5413375" cy="4410075"/>
          </a:xfrm>
          <a:solidFill>
            <a:schemeClr val="accent1"/>
          </a:solidFill>
          <a:ln>
            <a:solidFill>
              <a:schemeClr val="tx1"/>
            </a:solidFill>
          </a:ln>
        </p:spPr>
      </p:pic>
      <p:sp>
        <p:nvSpPr>
          <p:cNvPr id="13" name="TextBox 12"/>
          <p:cNvSpPr txBox="1"/>
          <p:nvPr/>
        </p:nvSpPr>
        <p:spPr>
          <a:xfrm>
            <a:off x="320614" y="2209800"/>
            <a:ext cx="1584386" cy="3077766"/>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sz="1600" dirty="0" smtClean="0"/>
              <a:t>Initiator </a:t>
            </a:r>
            <a:r>
              <a:rPr lang="en-US" sz="1600" dirty="0"/>
              <a:t>name and contact information will populate</a:t>
            </a:r>
            <a:r>
              <a:rPr lang="en-US" sz="1600" dirty="0" smtClean="0"/>
              <a:t>.</a:t>
            </a:r>
          </a:p>
          <a:p>
            <a:pPr marL="285750" indent="-285750">
              <a:buClr>
                <a:schemeClr val="accent1"/>
              </a:buClr>
              <a:buFont typeface="Wingdings" panose="05000000000000000000" pitchFamily="2" charset="2"/>
              <a:buChar char="Ø"/>
            </a:pPr>
            <a:endParaRPr lang="en-US" sz="1600" dirty="0" smtClean="0"/>
          </a:p>
          <a:p>
            <a:pPr marL="285750" indent="-285750">
              <a:buClr>
                <a:schemeClr val="accent1"/>
              </a:buClr>
              <a:buFont typeface="Wingdings" panose="05000000000000000000" pitchFamily="2" charset="2"/>
              <a:buChar char="Ø"/>
            </a:pPr>
            <a:r>
              <a:rPr lang="en-US" sz="1600" dirty="0" smtClean="0"/>
              <a:t>Search </a:t>
            </a:r>
            <a:r>
              <a:rPr lang="en-US" sz="1600" dirty="0"/>
              <a:t>for approver, then click submit.</a:t>
            </a:r>
          </a:p>
          <a:p>
            <a:pPr marL="285750" indent="-285750">
              <a:buClr>
                <a:schemeClr val="accent1"/>
              </a:buClr>
              <a:buFont typeface="Wingdings" panose="05000000000000000000" pitchFamily="2" charset="2"/>
              <a:buChar char="Ø"/>
            </a:pPr>
            <a:endParaRPr lang="en-US" dirty="0"/>
          </a:p>
        </p:txBody>
      </p:sp>
      <p:sp>
        <p:nvSpPr>
          <p:cNvPr id="5" name="TextBox 4"/>
          <p:cNvSpPr txBox="1"/>
          <p:nvPr/>
        </p:nvSpPr>
        <p:spPr>
          <a:xfrm>
            <a:off x="3124200" y="2803425"/>
            <a:ext cx="685800" cy="9233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3398301"/>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1"/>
                </a:solidFill>
              </a:rPr>
              <a:t>Hiring Process: Utilizing the Faculty Hire Online Application</a:t>
            </a:r>
            <a:endParaRPr lang="en-US" sz="2400" dirty="0"/>
          </a:p>
        </p:txBody>
      </p:sp>
      <p:sp>
        <p:nvSpPr>
          <p:cNvPr id="3" name="Footer Placeholder 2"/>
          <p:cNvSpPr>
            <a:spLocks noGrp="1"/>
          </p:cNvSpPr>
          <p:nvPr>
            <p:ph type="ftr" sz="quarter" idx="11"/>
          </p:nvPr>
        </p:nvSpPr>
        <p:spPr/>
        <p:txBody>
          <a:bodyPr/>
          <a:lstStyle/>
          <a:p>
            <a:r>
              <a:rPr lang="en-US" dirty="0" smtClean="0"/>
              <a:t>OGSAF Faculty Hire Workflow Process</a:t>
            </a:r>
            <a:endParaRPr lang="en-US" dirty="0"/>
          </a:p>
        </p:txBody>
      </p:sp>
      <p:sp>
        <p:nvSpPr>
          <p:cNvPr id="4" name="Slide Number Placeholder 3"/>
          <p:cNvSpPr>
            <a:spLocks noGrp="1"/>
          </p:cNvSpPr>
          <p:nvPr>
            <p:ph type="sldNum" sz="quarter" idx="12"/>
          </p:nvPr>
        </p:nvSpPr>
        <p:spPr/>
        <p:txBody>
          <a:bodyPr/>
          <a:lstStyle/>
          <a:p>
            <a:fld id="{429AB215-1E8C-47E0-B18B-FC4C552A60AF}" type="slidenum">
              <a:rPr lang="en-US" smtClean="0"/>
              <a:t>11</a:t>
            </a:fld>
            <a:endParaRPr lang="en-US" dirty="0"/>
          </a:p>
        </p:txBody>
      </p:sp>
      <p:pic>
        <p:nvPicPr>
          <p:cNvPr id="7" name="Content Placeholder 6"/>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1821151" y="1527175"/>
            <a:ext cx="5465186" cy="4572000"/>
          </a:xfrm>
        </p:spPr>
      </p:pic>
      <p:sp>
        <p:nvSpPr>
          <p:cNvPr id="8" name="TextBox 7"/>
          <p:cNvSpPr txBox="1"/>
          <p:nvPr/>
        </p:nvSpPr>
        <p:spPr>
          <a:xfrm>
            <a:off x="2971800" y="2857500"/>
            <a:ext cx="762000" cy="114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65552261"/>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nge In Status - MyGW - The George Washington University Web Portal - Google Chrome"/>
          <p:cNvPicPr>
            <a:picLocks noChangeAspect="1"/>
          </p:cNvPicPr>
          <p:nvPr/>
        </p:nvPicPr>
        <p:blipFill rotWithShape="1">
          <a:blip r:embed="rId3">
            <a:extLst>
              <a:ext uri="{28A0092B-C50C-407E-A947-70E740481C1C}">
                <a14:useLocalDpi xmlns:a14="http://schemas.microsoft.com/office/drawing/2010/main" val="0"/>
              </a:ext>
            </a:extLst>
          </a:blip>
          <a:srcRect l="1912" t="14569" r="35857" b="30463"/>
          <a:stretch/>
        </p:blipFill>
        <p:spPr>
          <a:xfrm>
            <a:off x="2076418" y="3733800"/>
            <a:ext cx="4889158" cy="2519082"/>
          </a:xfrm>
          <a:prstGeom prst="rect">
            <a:avLst/>
          </a:prstGeom>
        </p:spPr>
      </p:pic>
      <p:sp>
        <p:nvSpPr>
          <p:cNvPr id="2" name="Title 1"/>
          <p:cNvSpPr>
            <a:spLocks noGrp="1"/>
          </p:cNvSpPr>
          <p:nvPr>
            <p:ph type="title"/>
          </p:nvPr>
        </p:nvSpPr>
        <p:spPr/>
        <p:txBody>
          <a:bodyPr/>
          <a:lstStyle/>
          <a:p>
            <a:r>
              <a:rPr lang="en-US" u="sng" dirty="0" smtClean="0"/>
              <a:t>Cancellation Processes-Assistantship</a:t>
            </a:r>
            <a:endParaRPr lang="en-US" u="sng" dirty="0"/>
          </a:p>
        </p:txBody>
      </p:sp>
      <p:sp>
        <p:nvSpPr>
          <p:cNvPr id="3" name="Content Placeholder 2"/>
          <p:cNvSpPr>
            <a:spLocks noGrp="1"/>
          </p:cNvSpPr>
          <p:nvPr>
            <p:ph sz="quarter" idx="1"/>
          </p:nvPr>
        </p:nvSpPr>
        <p:spPr/>
        <p:txBody>
          <a:bodyPr>
            <a:normAutofit/>
          </a:bodyPr>
          <a:lstStyle/>
          <a:p>
            <a:pPr marL="0" indent="0">
              <a:buNone/>
            </a:pPr>
            <a:r>
              <a:rPr lang="en-US" dirty="0" smtClean="0"/>
              <a:t>To cancel </a:t>
            </a:r>
            <a:r>
              <a:rPr lang="en-US" dirty="0"/>
              <a:t>the assistantship, stipend and tuition </a:t>
            </a:r>
            <a:r>
              <a:rPr lang="en-US" dirty="0" smtClean="0"/>
              <a:t>payment-  </a:t>
            </a:r>
            <a:r>
              <a:rPr lang="en-US" dirty="0"/>
              <a:t>if the awardee’s enrollment status or eligibility </a:t>
            </a:r>
            <a:r>
              <a:rPr lang="en-US" dirty="0" smtClean="0"/>
              <a:t>changes: You must first terminate the job.</a:t>
            </a:r>
          </a:p>
          <a:p>
            <a:pPr>
              <a:buFont typeface="Wingdings" panose="05000000000000000000" pitchFamily="2" charset="2"/>
              <a:buChar char="ü"/>
            </a:pPr>
            <a:r>
              <a:rPr lang="en-US" dirty="0" smtClean="0"/>
              <a:t>Complete a Change in Status(CIS) Request- located in Banner/HR forms/Terminations</a:t>
            </a:r>
          </a:p>
          <a:p>
            <a:pPr>
              <a:buFont typeface="Wingdings" panose="05000000000000000000" pitchFamily="2" charset="2"/>
              <a:buChar char="ü"/>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7BC55C3-A727-4782-87CB-197D57232580}" type="slidenum">
              <a:rPr lang="en-US" smtClean="0"/>
              <a:t>12</a:t>
            </a:fld>
            <a:endParaRPr lang="en-US"/>
          </a:p>
        </p:txBody>
      </p:sp>
    </p:spTree>
    <p:extLst>
      <p:ext uri="{BB962C8B-B14F-4D97-AF65-F5344CB8AC3E}">
        <p14:creationId xmlns:p14="http://schemas.microsoft.com/office/powerpoint/2010/main" val="1630623814"/>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Footer Placeholder 2"/>
          <p:cNvSpPr>
            <a:spLocks noGrp="1"/>
          </p:cNvSpPr>
          <p:nvPr>
            <p:ph type="ftr" sz="quarter" idx="11"/>
          </p:nvPr>
        </p:nvSpPr>
        <p:spPr/>
        <p:txBody>
          <a:bodyPr/>
          <a:lstStyle/>
          <a:p>
            <a:r>
              <a:rPr lang="en-US" dirty="0" smtClean="0"/>
              <a:t>OGSAF Faculty Hire Workflow Process</a:t>
            </a:r>
            <a:endParaRPr lang="en-US" dirty="0"/>
          </a:p>
        </p:txBody>
      </p:sp>
      <p:sp>
        <p:nvSpPr>
          <p:cNvPr id="4" name="Slide Number Placeholder 3"/>
          <p:cNvSpPr>
            <a:spLocks noGrp="1"/>
          </p:cNvSpPr>
          <p:nvPr>
            <p:ph type="sldNum" sz="quarter" idx="12"/>
          </p:nvPr>
        </p:nvSpPr>
        <p:spPr/>
        <p:txBody>
          <a:bodyPr/>
          <a:lstStyle/>
          <a:p>
            <a:fld id="{429AB215-1E8C-47E0-B18B-FC4C552A60AF}" type="slidenum">
              <a:rPr lang="en-US" smtClean="0"/>
              <a:t>13</a:t>
            </a:fld>
            <a:endParaRPr lang="en-US" dirty="0"/>
          </a:p>
        </p:txBody>
      </p:sp>
      <p:sp>
        <p:nvSpPr>
          <p:cNvPr id="5" name="Content Placeholder 4"/>
          <p:cNvSpPr>
            <a:spLocks noGrp="1"/>
          </p:cNvSpPr>
          <p:nvPr>
            <p:ph sz="quarter" idx="1"/>
          </p:nvPr>
        </p:nvSpPr>
        <p:spPr>
          <a:xfrm>
            <a:off x="301752" y="1527048"/>
            <a:ext cx="8503920" cy="4721352"/>
          </a:xfrm>
        </p:spPr>
        <p:txBody>
          <a:bodyPr>
            <a:normAutofit fontScale="47500" lnSpcReduction="20000"/>
          </a:bodyPr>
          <a:lstStyle/>
          <a:p>
            <a:pPr marL="285750" lvl="1" indent="-285750">
              <a:buClrTx/>
              <a:buSzPct val="85000"/>
              <a:buFont typeface="Wingdings" panose="05000000000000000000" pitchFamily="2" charset="2"/>
              <a:buChar char="v"/>
            </a:pPr>
            <a:endParaRPr lang="en-US" sz="1600" dirty="0" smtClean="0">
              <a:solidFill>
                <a:schemeClr val="tx1"/>
              </a:solidFill>
            </a:endParaRPr>
          </a:p>
          <a:p>
            <a:pPr marL="285750" lvl="1" indent="-285750">
              <a:buClrTx/>
              <a:buSzPct val="85000"/>
              <a:buFont typeface="Wingdings" panose="05000000000000000000" pitchFamily="2" charset="2"/>
              <a:buChar char="v"/>
            </a:pPr>
            <a:r>
              <a:rPr lang="en-US" dirty="0" smtClean="0">
                <a:solidFill>
                  <a:schemeClr val="tx1"/>
                </a:solidFill>
              </a:rPr>
              <a:t>How do I get access to Faculty Hire Online Hire a GA/GRA? </a:t>
            </a:r>
            <a:r>
              <a:rPr lang="en-US" dirty="0" smtClean="0">
                <a:solidFill>
                  <a:schemeClr val="accent1"/>
                </a:solidFill>
              </a:rPr>
              <a:t>In order to gain access to the online workflow, Initiators and Approvers need to :</a:t>
            </a:r>
          </a:p>
          <a:p>
            <a:pPr marL="891540" lvl="3" indent="-342900">
              <a:buClrTx/>
              <a:buSzPct val="85000"/>
              <a:buFont typeface="+mj-lt"/>
              <a:buAutoNum type="arabicPeriod"/>
            </a:pPr>
            <a:r>
              <a:rPr lang="en-US" dirty="0" smtClean="0">
                <a:solidFill>
                  <a:schemeClr val="accent1"/>
                </a:solidFill>
              </a:rPr>
              <a:t>Complete the Banner Access Security Form. On that form indicate FACULTY HIRE. </a:t>
            </a:r>
          </a:p>
          <a:p>
            <a:pPr marL="891540" lvl="3" indent="-342900">
              <a:buClrTx/>
              <a:buSzPct val="85000"/>
              <a:buFont typeface="+mj-lt"/>
              <a:buAutoNum type="arabicPeriod"/>
            </a:pPr>
            <a:r>
              <a:rPr lang="en-US" dirty="0" smtClean="0">
                <a:solidFill>
                  <a:schemeClr val="accent1"/>
                </a:solidFill>
              </a:rPr>
              <a:t>Indicate the ECLS F8(GAs/GRAs)</a:t>
            </a:r>
          </a:p>
          <a:p>
            <a:pPr marL="891540" lvl="3" indent="-342900">
              <a:buClrTx/>
              <a:buSzPct val="85000"/>
              <a:buFont typeface="+mj-lt"/>
              <a:buAutoNum type="arabicPeriod"/>
            </a:pPr>
            <a:r>
              <a:rPr lang="en-US" dirty="0" smtClean="0">
                <a:solidFill>
                  <a:schemeClr val="accent1"/>
                </a:solidFill>
              </a:rPr>
              <a:t>List the orgs that you will be approving for</a:t>
            </a:r>
          </a:p>
          <a:p>
            <a:pPr marL="0" lvl="1" indent="0">
              <a:buClrTx/>
              <a:buSzPct val="85000"/>
              <a:buNone/>
            </a:pPr>
            <a:r>
              <a:rPr lang="en-US" dirty="0" smtClean="0">
                <a:solidFill>
                  <a:schemeClr val="accent1"/>
                </a:solidFill>
              </a:rPr>
              <a:t>Once the form has all the appropriate signatures, it should be sent to HRIS. Mike Alford </a:t>
            </a:r>
            <a:r>
              <a:rPr lang="en-US" dirty="0">
                <a:hlinkClick r:id="rId4"/>
              </a:rPr>
              <a:t>malford@gwu.edu</a:t>
            </a:r>
            <a:r>
              <a:rPr lang="en-US" dirty="0" smtClean="0">
                <a:solidFill>
                  <a:schemeClr val="accent1"/>
                </a:solidFill>
              </a:rPr>
              <a:t> or Annette Payne </a:t>
            </a:r>
            <a:r>
              <a:rPr lang="en-US" dirty="0">
                <a:hlinkClick r:id="rId5"/>
              </a:rPr>
              <a:t>apayne@gwu.edu</a:t>
            </a:r>
            <a:r>
              <a:rPr lang="en-US" dirty="0" smtClean="0">
                <a:solidFill>
                  <a:schemeClr val="accent1"/>
                </a:solidFill>
              </a:rPr>
              <a:t>, in charge of Banner Security grants access.</a:t>
            </a:r>
            <a:endParaRPr lang="en-US" dirty="0">
              <a:solidFill>
                <a:schemeClr val="accent1"/>
              </a:solidFill>
            </a:endParaRPr>
          </a:p>
          <a:p>
            <a:pPr marL="0" lvl="1" indent="0">
              <a:buClrTx/>
              <a:buSzPct val="85000"/>
              <a:buNone/>
            </a:pPr>
            <a:endParaRPr lang="en-US" dirty="0" smtClean="0">
              <a:solidFill>
                <a:schemeClr val="tx1"/>
              </a:solidFill>
            </a:endParaRPr>
          </a:p>
          <a:p>
            <a:pPr marL="285750" lvl="1" indent="-285750">
              <a:buClrTx/>
              <a:buSzPct val="85000"/>
              <a:buFont typeface="Wingdings" panose="05000000000000000000" pitchFamily="2" charset="2"/>
              <a:buChar char="v"/>
            </a:pPr>
            <a:r>
              <a:rPr lang="en-US" dirty="0" smtClean="0">
                <a:solidFill>
                  <a:schemeClr val="tx1"/>
                </a:solidFill>
              </a:rPr>
              <a:t>If I do not have a position number what do I do? </a:t>
            </a:r>
            <a:r>
              <a:rPr lang="en-US" dirty="0">
                <a:solidFill>
                  <a:schemeClr val="accent1"/>
                </a:solidFill>
              </a:rPr>
              <a:t>If there is no position number established contact The University Budget Office </a:t>
            </a:r>
            <a:r>
              <a:rPr lang="en-US" dirty="0" smtClean="0">
                <a:solidFill>
                  <a:schemeClr val="accent1"/>
                </a:solidFill>
              </a:rPr>
              <a:t>at </a:t>
            </a:r>
            <a:r>
              <a:rPr lang="en-US" dirty="0" smtClean="0">
                <a:solidFill>
                  <a:schemeClr val="accent1"/>
                </a:solidFill>
                <a:hlinkClick r:id="rId6"/>
              </a:rPr>
              <a:t>ubo@gwu.edu</a:t>
            </a:r>
            <a:r>
              <a:rPr lang="en-US" dirty="0" smtClean="0">
                <a:solidFill>
                  <a:schemeClr val="accent1"/>
                </a:solidFill>
              </a:rPr>
              <a:t>. </a:t>
            </a:r>
            <a:r>
              <a:rPr lang="en-US" dirty="0">
                <a:solidFill>
                  <a:schemeClr val="accent1"/>
                </a:solidFill>
              </a:rPr>
              <a:t>When requesting a new position number, submit the </a:t>
            </a:r>
            <a:r>
              <a:rPr lang="en-US" dirty="0" smtClean="0">
                <a:solidFill>
                  <a:schemeClr val="accent1"/>
                </a:solidFill>
              </a:rPr>
              <a:t>following for the type of appointment </a:t>
            </a:r>
            <a:r>
              <a:rPr lang="en-US" dirty="0">
                <a:solidFill>
                  <a:schemeClr val="accent1"/>
                </a:solidFill>
              </a:rPr>
              <a:t>via email</a:t>
            </a:r>
            <a:r>
              <a:rPr lang="en-US" dirty="0" smtClean="0">
                <a:solidFill>
                  <a:schemeClr val="accent1"/>
                </a:solidFill>
              </a:rPr>
              <a:t>:</a:t>
            </a:r>
          </a:p>
          <a:p>
            <a:pPr marL="0" indent="0">
              <a:buNone/>
            </a:pPr>
            <a:endParaRPr lang="en-US" sz="2200" dirty="0" smtClean="0"/>
          </a:p>
          <a:p>
            <a:pPr marL="0" indent="0">
              <a:buNone/>
            </a:pPr>
            <a:endParaRPr lang="en-US" sz="2200" dirty="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ClrTx/>
              <a:buNone/>
            </a:pPr>
            <a:endParaRPr lang="en-US" sz="1600" dirty="0"/>
          </a:p>
          <a:p>
            <a:pPr>
              <a:buClrTx/>
              <a:buFont typeface="Wingdings" panose="05000000000000000000" pitchFamily="2" charset="2"/>
              <a:buChar char="v"/>
            </a:pPr>
            <a:endParaRPr lang="en-US" sz="1600" dirty="0" smtClean="0"/>
          </a:p>
          <a:p>
            <a:pPr>
              <a:buClrTx/>
              <a:buFont typeface="Wingdings" panose="05000000000000000000" pitchFamily="2" charset="2"/>
              <a:buChar char="v"/>
            </a:pPr>
            <a:endParaRPr lang="en-US" sz="2200" dirty="0" smtClean="0"/>
          </a:p>
          <a:p>
            <a:pPr>
              <a:buClrTx/>
              <a:buFont typeface="Wingdings" panose="05000000000000000000" pitchFamily="2" charset="2"/>
              <a:buChar char="v"/>
            </a:pPr>
            <a:r>
              <a:rPr lang="en-US" sz="2100" dirty="0"/>
              <a:t>Do I need a separate position number for each GA/GRA hired? </a:t>
            </a:r>
            <a:r>
              <a:rPr lang="en-US" sz="2100" dirty="0">
                <a:solidFill>
                  <a:schemeClr val="accent1"/>
                </a:solidFill>
              </a:rPr>
              <a:t>No. GA and GRA position numbers are pooled. More than one student can be hired on the same GA or GRA position number as long as their salaries are paid from the same Banner Charge Org. GAs and GRAs need different pooled position numbers even if charged to the same Banner Charge Org. </a:t>
            </a:r>
          </a:p>
          <a:p>
            <a:pPr marL="0" indent="0">
              <a:buClrTx/>
              <a:buNone/>
            </a:pPr>
            <a:endParaRPr lang="en-US" sz="2200" dirty="0">
              <a:solidFill>
                <a:schemeClr val="accent1"/>
              </a:solidFill>
            </a:endParaRPr>
          </a:p>
          <a:p>
            <a:pPr>
              <a:buClrTx/>
              <a:buFont typeface="Wingdings" panose="05000000000000000000" pitchFamily="2" charset="2"/>
              <a:buChar char="v"/>
            </a:pPr>
            <a:r>
              <a:rPr lang="en-US" sz="2200" dirty="0" smtClean="0"/>
              <a:t>When do GAs/GRAs get paid? </a:t>
            </a:r>
            <a:r>
              <a:rPr lang="en-US" sz="2200" dirty="0" smtClean="0">
                <a:solidFill>
                  <a:schemeClr val="accent1"/>
                </a:solidFill>
              </a:rPr>
              <a:t>Salaries are monthly and paid on the last business day of the month (direct deposit is available for GA/GRAs to setup online or in the Faculty and Staff Service Center, Rice Hall; otherwise a paper check is issued)</a:t>
            </a:r>
          </a:p>
          <a:p>
            <a:pPr marL="0" indent="0">
              <a:buClrTx/>
              <a:buNone/>
            </a:pPr>
            <a:endParaRPr lang="en-US" sz="2200" dirty="0" smtClean="0">
              <a:solidFill>
                <a:schemeClr val="accent1"/>
              </a:solidFill>
            </a:endParaRPr>
          </a:p>
          <a:p>
            <a:pPr>
              <a:buClrTx/>
              <a:buFont typeface="Wingdings" panose="05000000000000000000" pitchFamily="2" charset="2"/>
              <a:buChar char="v"/>
            </a:pPr>
            <a:r>
              <a:rPr lang="en-US" sz="2200" dirty="0" smtClean="0"/>
              <a:t>When do I submit paperwork to ensure that the GRAs will receive on time payment, background checks, and the reduced insurance rate?  </a:t>
            </a:r>
            <a:r>
              <a:rPr lang="en-US" sz="2200" dirty="0" smtClean="0">
                <a:solidFill>
                  <a:schemeClr val="accent1"/>
                </a:solidFill>
              </a:rPr>
              <a:t>Please refer to the following suggested schedule: </a:t>
            </a:r>
          </a:p>
          <a:p>
            <a:pPr marL="0" indent="0">
              <a:buClrTx/>
              <a:buNone/>
            </a:pPr>
            <a:r>
              <a:rPr lang="en-US" sz="2200" dirty="0">
                <a:solidFill>
                  <a:schemeClr val="accent1"/>
                </a:solidFill>
              </a:rPr>
              <a:t>	</a:t>
            </a:r>
            <a:r>
              <a:rPr lang="en-US" sz="2200" dirty="0" smtClean="0">
                <a:solidFill>
                  <a:schemeClr val="accent1"/>
                </a:solidFill>
              </a:rPr>
              <a:t>	Summer-April 15 	Fall- July 15 		Spring- November 15</a:t>
            </a:r>
          </a:p>
          <a:p>
            <a:pPr marL="0" indent="0">
              <a:buNone/>
            </a:pPr>
            <a:endParaRPr lang="en-US"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1" y="3048001"/>
            <a:ext cx="8153400" cy="1397726"/>
          </a:xfrm>
          <a:prstGeom prst="rect">
            <a:avLst/>
          </a:prstGeom>
        </p:spPr>
      </p:pic>
      <p:sp>
        <p:nvSpPr>
          <p:cNvPr id="6" name="TextBox 5"/>
          <p:cNvSpPr txBox="1"/>
          <p:nvPr/>
        </p:nvSpPr>
        <p:spPr>
          <a:xfrm>
            <a:off x="440267" y="4236824"/>
            <a:ext cx="1371600" cy="92333"/>
          </a:xfrm>
          <a:prstGeom prst="rect">
            <a:avLst/>
          </a:prstGeom>
          <a:solidFill>
            <a:schemeClr val="accent1"/>
          </a:solidFill>
        </p:spPr>
        <p:txBody>
          <a:bodyPr wrap="square" rtlCol="0">
            <a:spAutoFit/>
          </a:bodyPr>
          <a:lstStyle/>
          <a:p>
            <a:endParaRPr lang="en-US" dirty="0"/>
          </a:p>
        </p:txBody>
      </p:sp>
    </p:spTree>
    <p:extLst>
      <p:ext uri="{BB962C8B-B14F-4D97-AF65-F5344CB8AC3E}">
        <p14:creationId xmlns:p14="http://schemas.microsoft.com/office/powerpoint/2010/main" val="702003752"/>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click.wav"/>
          </p:stSnd>
        </p:sndAc>
      </p:transition>
    </mc:Choice>
    <mc:Fallback xmlns="">
      <p:transition spd="slow">
        <p:fade/>
        <p:sndAc>
          <p:stSnd>
            <p:snd r:embed="rId8" name="click.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p>
        </p:txBody>
      </p:sp>
      <p:sp>
        <p:nvSpPr>
          <p:cNvPr id="3" name="Footer Placeholder 2"/>
          <p:cNvSpPr>
            <a:spLocks noGrp="1"/>
          </p:cNvSpPr>
          <p:nvPr>
            <p:ph type="ftr" sz="quarter" idx="11"/>
          </p:nvPr>
        </p:nvSpPr>
        <p:spPr/>
        <p:txBody>
          <a:bodyPr/>
          <a:lstStyle/>
          <a:p>
            <a:r>
              <a:rPr lang="en-US" smtClean="0"/>
              <a:t>OGSAF Faculty Hire Workflow Process</a:t>
            </a:r>
            <a:endParaRPr lang="en-US" dirty="0"/>
          </a:p>
        </p:txBody>
      </p:sp>
      <p:sp>
        <p:nvSpPr>
          <p:cNvPr id="4" name="Slide Number Placeholder 3"/>
          <p:cNvSpPr>
            <a:spLocks noGrp="1"/>
          </p:cNvSpPr>
          <p:nvPr>
            <p:ph type="sldNum" sz="quarter" idx="12"/>
          </p:nvPr>
        </p:nvSpPr>
        <p:spPr/>
        <p:txBody>
          <a:bodyPr/>
          <a:lstStyle/>
          <a:p>
            <a:fld id="{429AB215-1E8C-47E0-B18B-FC4C552A60AF}" type="slidenum">
              <a:rPr lang="en-US" smtClean="0"/>
              <a:t>14</a:t>
            </a:fld>
            <a:endParaRPr lang="en-US" dirty="0"/>
          </a:p>
        </p:txBody>
      </p:sp>
      <p:sp>
        <p:nvSpPr>
          <p:cNvPr id="5" name="Content Placeholder 4"/>
          <p:cNvSpPr>
            <a:spLocks noGrp="1"/>
          </p:cNvSpPr>
          <p:nvPr>
            <p:ph sz="quarter" idx="1"/>
          </p:nvPr>
        </p:nvSpPr>
        <p:spPr/>
        <p:txBody>
          <a:bodyPr>
            <a:normAutofit fontScale="25000" lnSpcReduction="20000"/>
          </a:bodyPr>
          <a:lstStyle/>
          <a:p>
            <a:pPr>
              <a:buFont typeface="Wingdings" panose="05000000000000000000" pitchFamily="2" charset="2"/>
              <a:buChar char="v"/>
            </a:pPr>
            <a:endParaRPr lang="en-US" dirty="0" smtClean="0"/>
          </a:p>
          <a:p>
            <a:pPr>
              <a:buFont typeface="Wingdings" panose="05000000000000000000" pitchFamily="2" charset="2"/>
              <a:buChar char="v"/>
            </a:pPr>
            <a:endParaRPr lang="en-US" dirty="0"/>
          </a:p>
          <a:p>
            <a:pPr>
              <a:buFont typeface="Wingdings" panose="05000000000000000000" pitchFamily="2" charset="2"/>
              <a:buChar char="v"/>
            </a:pPr>
            <a:r>
              <a:rPr lang="en-US" sz="4800" dirty="0" smtClean="0"/>
              <a:t>Do GA/GRAs </a:t>
            </a:r>
            <a:r>
              <a:rPr lang="en-US" sz="4800" dirty="0"/>
              <a:t>receive tuition credit in the summer</a:t>
            </a:r>
            <a:r>
              <a:rPr lang="en-US" sz="4800" dirty="0" smtClean="0"/>
              <a:t>? </a:t>
            </a:r>
            <a:r>
              <a:rPr lang="en-US" sz="4800" dirty="0">
                <a:solidFill>
                  <a:schemeClr val="accent1"/>
                </a:solidFill>
              </a:rPr>
              <a:t>No, both the Provost's Office and the Milken Institute School of Public Health will not offer tuition credits for </a:t>
            </a:r>
            <a:r>
              <a:rPr lang="en-US" sz="4800" dirty="0" smtClean="0">
                <a:solidFill>
                  <a:schemeClr val="accent1"/>
                </a:solidFill>
              </a:rPr>
              <a:t>GA/GRAs </a:t>
            </a:r>
            <a:r>
              <a:rPr lang="en-US" sz="4800" dirty="0">
                <a:solidFill>
                  <a:schemeClr val="accent1"/>
                </a:solidFill>
              </a:rPr>
              <a:t>in the summer.  PIs can write summer tuition into grant budgets, if allowed by the sponsor</a:t>
            </a:r>
            <a:r>
              <a:rPr lang="en-US" sz="4800" dirty="0" smtClean="0">
                <a:solidFill>
                  <a:schemeClr val="accent1"/>
                </a:solidFill>
              </a:rPr>
              <a:t>.</a:t>
            </a:r>
          </a:p>
          <a:p>
            <a:pPr marL="0" indent="0">
              <a:buNone/>
            </a:pPr>
            <a:endParaRPr lang="en-US" sz="4800" dirty="0">
              <a:solidFill>
                <a:schemeClr val="accent1"/>
              </a:solidFill>
            </a:endParaRPr>
          </a:p>
          <a:p>
            <a:pPr>
              <a:buFont typeface="Wingdings" panose="05000000000000000000" pitchFamily="2" charset="2"/>
              <a:buChar char="v"/>
            </a:pPr>
            <a:r>
              <a:rPr lang="en-US" sz="4800" dirty="0"/>
              <a:t> How many hours can a </a:t>
            </a:r>
            <a:r>
              <a:rPr lang="en-US" sz="4800" dirty="0" smtClean="0"/>
              <a:t>GA/GRAs </a:t>
            </a:r>
            <a:r>
              <a:rPr lang="en-US" sz="4800" dirty="0"/>
              <a:t>work</a:t>
            </a:r>
            <a:r>
              <a:rPr lang="en-US" sz="4800" dirty="0" smtClean="0"/>
              <a:t>? </a:t>
            </a:r>
            <a:r>
              <a:rPr lang="en-US" sz="4800" dirty="0">
                <a:solidFill>
                  <a:schemeClr val="accent1"/>
                </a:solidFill>
              </a:rPr>
              <a:t>A GRA is considered a .5 FTE and works 20 hours a week, including in the summer.  Currently, </a:t>
            </a:r>
            <a:r>
              <a:rPr lang="en-US" sz="4800" dirty="0" smtClean="0">
                <a:solidFill>
                  <a:schemeClr val="accent1"/>
                </a:solidFill>
              </a:rPr>
              <a:t>the </a:t>
            </a:r>
            <a:r>
              <a:rPr lang="en-US" sz="4800" dirty="0">
                <a:solidFill>
                  <a:schemeClr val="accent1"/>
                </a:solidFill>
              </a:rPr>
              <a:t>GW system cannot increase </a:t>
            </a:r>
            <a:r>
              <a:rPr lang="en-US" sz="4800" dirty="0" smtClean="0">
                <a:solidFill>
                  <a:schemeClr val="accent1"/>
                </a:solidFill>
              </a:rPr>
              <a:t>GA/GRAs </a:t>
            </a:r>
            <a:r>
              <a:rPr lang="en-US" sz="4800" dirty="0">
                <a:solidFill>
                  <a:schemeClr val="accent1"/>
                </a:solidFill>
              </a:rPr>
              <a:t>to 28 hours a week in the summer.  </a:t>
            </a:r>
            <a:r>
              <a:rPr lang="en-US" sz="4800" dirty="0" smtClean="0">
                <a:solidFill>
                  <a:schemeClr val="accent1"/>
                </a:solidFill>
              </a:rPr>
              <a:t>GA/GRAs </a:t>
            </a:r>
            <a:r>
              <a:rPr lang="en-US" sz="4800" dirty="0">
                <a:solidFill>
                  <a:schemeClr val="accent1"/>
                </a:solidFill>
              </a:rPr>
              <a:t>are not to have any other positions either internal or external to GW.</a:t>
            </a:r>
          </a:p>
          <a:p>
            <a:pPr>
              <a:buFont typeface="Wingdings" panose="05000000000000000000" pitchFamily="2" charset="2"/>
              <a:buChar char="v"/>
            </a:pPr>
            <a:endParaRPr lang="en-US" sz="4800" dirty="0" smtClean="0">
              <a:solidFill>
                <a:schemeClr val="accent1"/>
              </a:solidFill>
            </a:endParaRPr>
          </a:p>
          <a:p>
            <a:pPr>
              <a:buFont typeface="Wingdings" panose="05000000000000000000" pitchFamily="2" charset="2"/>
              <a:buChar char="v"/>
            </a:pPr>
            <a:r>
              <a:rPr lang="en-US" sz="4800" dirty="0"/>
              <a:t>When do </a:t>
            </a:r>
            <a:r>
              <a:rPr lang="en-US" sz="4800" dirty="0" smtClean="0"/>
              <a:t>GA/GRA </a:t>
            </a:r>
            <a:r>
              <a:rPr lang="en-US" sz="4800" dirty="0"/>
              <a:t>appointments start and end</a:t>
            </a:r>
            <a:r>
              <a:rPr lang="en-US" sz="4800" dirty="0" smtClean="0"/>
              <a:t>?</a:t>
            </a:r>
          </a:p>
          <a:p>
            <a:r>
              <a:rPr lang="en-US" sz="4800" dirty="0">
                <a:solidFill>
                  <a:schemeClr val="accent1"/>
                </a:solidFill>
              </a:rPr>
              <a:t>Appointments can start any month on the first day of the month.  The </a:t>
            </a:r>
            <a:r>
              <a:rPr lang="en-US" sz="4800" dirty="0" smtClean="0">
                <a:solidFill>
                  <a:schemeClr val="accent1"/>
                </a:solidFill>
              </a:rPr>
              <a:t>GA/GRA </a:t>
            </a:r>
            <a:r>
              <a:rPr lang="en-US" sz="4800" dirty="0">
                <a:solidFill>
                  <a:schemeClr val="accent1"/>
                </a:solidFill>
              </a:rPr>
              <a:t>must </a:t>
            </a:r>
            <a:r>
              <a:rPr lang="en-US" sz="4800" dirty="0" smtClean="0">
                <a:solidFill>
                  <a:schemeClr val="accent1"/>
                </a:solidFill>
              </a:rPr>
              <a:t>be registered </a:t>
            </a:r>
            <a:r>
              <a:rPr lang="en-US" sz="4800" dirty="0">
                <a:solidFill>
                  <a:schemeClr val="accent1"/>
                </a:solidFill>
              </a:rPr>
              <a:t>as a full-time student to begin the appointment. </a:t>
            </a:r>
          </a:p>
          <a:p>
            <a:r>
              <a:rPr lang="en-US" sz="4800" dirty="0">
                <a:solidFill>
                  <a:schemeClr val="accent1"/>
                </a:solidFill>
              </a:rPr>
              <a:t>If a PI wants to hire an incoming student as a </a:t>
            </a:r>
            <a:r>
              <a:rPr lang="en-US" sz="4800" dirty="0" smtClean="0">
                <a:solidFill>
                  <a:schemeClr val="accent1"/>
                </a:solidFill>
              </a:rPr>
              <a:t>GRA </a:t>
            </a:r>
            <a:r>
              <a:rPr lang="en-US" sz="4800" dirty="0">
                <a:solidFill>
                  <a:schemeClr val="accent1"/>
                </a:solidFill>
              </a:rPr>
              <a:t>in the summer, the student must be accepted and enrolled in a summer class (the </a:t>
            </a:r>
            <a:r>
              <a:rPr lang="en-US" sz="4800" dirty="0" smtClean="0">
                <a:solidFill>
                  <a:schemeClr val="accent1"/>
                </a:solidFill>
              </a:rPr>
              <a:t>GRA </a:t>
            </a:r>
            <a:r>
              <a:rPr lang="en-US" sz="4800" dirty="0">
                <a:solidFill>
                  <a:schemeClr val="accent1"/>
                </a:solidFill>
              </a:rPr>
              <a:t>does not have to be enrolled full time in the summer).</a:t>
            </a:r>
          </a:p>
          <a:p>
            <a:r>
              <a:rPr lang="en-US" sz="4800" dirty="0">
                <a:solidFill>
                  <a:schemeClr val="accent1"/>
                </a:solidFill>
              </a:rPr>
              <a:t>If a </a:t>
            </a:r>
            <a:r>
              <a:rPr lang="en-US" sz="4800" dirty="0" smtClean="0">
                <a:solidFill>
                  <a:schemeClr val="accent1"/>
                </a:solidFill>
              </a:rPr>
              <a:t>GRA </a:t>
            </a:r>
            <a:r>
              <a:rPr lang="en-US" sz="4800" dirty="0">
                <a:solidFill>
                  <a:schemeClr val="accent1"/>
                </a:solidFill>
              </a:rPr>
              <a:t>is on a 12-month appointment, the GW system only allows for the fiscal year to be used for 12 consecutive months.  Therefore, appointments should be set up for the period of 7/1 - 6/30 so you do not have to create a reappointment more than once a year. For appointments that begin on a date other than 7/1, it is recommended to end those appointments on 6/30 so the next appointment will be for the 12-month period of 7/1 - 6/30.  This also allows administrators to only have to process reappointments once a year</a:t>
            </a:r>
            <a:r>
              <a:rPr lang="en-US" sz="4800" dirty="0" smtClean="0">
                <a:solidFill>
                  <a:schemeClr val="accent1"/>
                </a:solidFill>
              </a:rPr>
              <a:t>.</a:t>
            </a:r>
          </a:p>
          <a:p>
            <a:pPr marL="0" indent="0">
              <a:buNone/>
            </a:pPr>
            <a:endParaRPr lang="en-US" sz="4800" dirty="0">
              <a:solidFill>
                <a:schemeClr val="accent1"/>
              </a:solidFill>
            </a:endParaRPr>
          </a:p>
          <a:p>
            <a:pPr>
              <a:buFont typeface="Wingdings" panose="05000000000000000000" pitchFamily="2" charset="2"/>
              <a:buChar char="v"/>
            </a:pPr>
            <a:r>
              <a:rPr lang="en-US" sz="4800" dirty="0"/>
              <a:t>Can we hire a GRA on two grants at .25 FTE for each grant</a:t>
            </a:r>
            <a:r>
              <a:rPr lang="en-US" sz="4800" dirty="0" smtClean="0"/>
              <a:t>? </a:t>
            </a:r>
            <a:r>
              <a:rPr lang="en-US" sz="4800" dirty="0">
                <a:solidFill>
                  <a:schemeClr val="accent1"/>
                </a:solidFill>
              </a:rPr>
              <a:t>Currently the GW system is not set up to do this split for GRAs.  One option would be to fund a GRA on one funding source for one semester and then another funding source for the second semester.  This would require re-appointing the GRA for each semester.</a:t>
            </a:r>
          </a:p>
          <a:p>
            <a:pPr>
              <a:buFont typeface="Wingdings" panose="05000000000000000000" pitchFamily="2" charset="2"/>
              <a:buChar char="v"/>
            </a:pPr>
            <a:endParaRPr lang="en-US" sz="4800" dirty="0" smtClean="0">
              <a:solidFill>
                <a:schemeClr val="accent1"/>
              </a:solidFill>
            </a:endParaRPr>
          </a:p>
          <a:p>
            <a:pPr>
              <a:buFont typeface="Wingdings" panose="05000000000000000000" pitchFamily="2" charset="2"/>
              <a:buChar char="v"/>
            </a:pPr>
            <a:r>
              <a:rPr lang="en-US" sz="4800" dirty="0" smtClean="0"/>
              <a:t> </a:t>
            </a:r>
            <a:r>
              <a:rPr lang="en-US" sz="4800" dirty="0"/>
              <a:t>Should I attend the Automated Awards Application training if sponsored projects are not included at this </a:t>
            </a:r>
            <a:r>
              <a:rPr lang="en-US" sz="4800" dirty="0" smtClean="0"/>
              <a:t>time?  </a:t>
            </a:r>
            <a:r>
              <a:rPr lang="en-US" sz="4800" dirty="0" smtClean="0">
                <a:solidFill>
                  <a:schemeClr val="accent1"/>
                </a:solidFill>
              </a:rPr>
              <a:t>Yes</a:t>
            </a:r>
            <a:r>
              <a:rPr lang="en-US" sz="4800" dirty="0">
                <a:solidFill>
                  <a:schemeClr val="accent1"/>
                </a:solidFill>
              </a:rPr>
              <a:t>.  Sponsored projects will be included soon and the only change will be in the routing chain.  Please attend the </a:t>
            </a:r>
            <a:r>
              <a:rPr lang="en-US" sz="4800" dirty="0" smtClean="0">
                <a:solidFill>
                  <a:schemeClr val="accent1"/>
                </a:solidFill>
              </a:rPr>
              <a:t>in-person </a:t>
            </a:r>
            <a:r>
              <a:rPr lang="en-US" sz="4800" dirty="0">
                <a:solidFill>
                  <a:schemeClr val="accent1"/>
                </a:solidFill>
              </a:rPr>
              <a:t>or online trainings</a:t>
            </a:r>
            <a:r>
              <a:rPr lang="en-US" sz="4800" dirty="0" smtClean="0">
                <a:solidFill>
                  <a:schemeClr val="accent1"/>
                </a:solidFill>
              </a:rPr>
              <a:t>.</a:t>
            </a:r>
            <a:r>
              <a:rPr lang="en-US" sz="4800" dirty="0"/>
              <a:t> </a:t>
            </a:r>
            <a:r>
              <a:rPr lang="en-US" sz="4800" dirty="0" smtClean="0"/>
              <a:t>(see slide 4)</a:t>
            </a:r>
            <a:r>
              <a:rPr lang="en-US" sz="4800" dirty="0"/>
              <a:t/>
            </a:r>
            <a:br>
              <a:rPr lang="en-US" sz="4800" dirty="0"/>
            </a:br>
            <a:endParaRPr lang="en-US" sz="4800" dirty="0"/>
          </a:p>
        </p:txBody>
      </p:sp>
    </p:spTree>
    <p:extLst>
      <p:ext uri="{BB962C8B-B14F-4D97-AF65-F5344CB8AC3E}">
        <p14:creationId xmlns:p14="http://schemas.microsoft.com/office/powerpoint/2010/main" val="1070176296"/>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Asked Questions</a:t>
            </a:r>
          </a:p>
        </p:txBody>
      </p:sp>
      <p:sp>
        <p:nvSpPr>
          <p:cNvPr id="3" name="Footer Placeholder 2"/>
          <p:cNvSpPr>
            <a:spLocks noGrp="1"/>
          </p:cNvSpPr>
          <p:nvPr>
            <p:ph type="ftr" sz="quarter" idx="11"/>
          </p:nvPr>
        </p:nvSpPr>
        <p:spPr/>
        <p:txBody>
          <a:bodyPr/>
          <a:lstStyle/>
          <a:p>
            <a:r>
              <a:rPr lang="en-US" dirty="0" smtClean="0"/>
              <a:t>OGSAF Faculty Hire Workflow Process</a:t>
            </a:r>
            <a:endParaRPr lang="en-US" dirty="0"/>
          </a:p>
        </p:txBody>
      </p:sp>
      <p:sp>
        <p:nvSpPr>
          <p:cNvPr id="4" name="Slide Number Placeholder 3"/>
          <p:cNvSpPr>
            <a:spLocks noGrp="1"/>
          </p:cNvSpPr>
          <p:nvPr>
            <p:ph type="sldNum" sz="quarter" idx="12"/>
          </p:nvPr>
        </p:nvSpPr>
        <p:spPr/>
        <p:txBody>
          <a:bodyPr/>
          <a:lstStyle/>
          <a:p>
            <a:fld id="{429AB215-1E8C-47E0-B18B-FC4C552A60AF}" type="slidenum">
              <a:rPr lang="en-US" smtClean="0"/>
              <a:t>15</a:t>
            </a:fld>
            <a:endParaRPr lang="en-US" dirty="0"/>
          </a:p>
        </p:txBody>
      </p:sp>
      <p:sp>
        <p:nvSpPr>
          <p:cNvPr id="5" name="Content Placeholder 4"/>
          <p:cNvSpPr>
            <a:spLocks noGrp="1"/>
          </p:cNvSpPr>
          <p:nvPr>
            <p:ph sz="quarter" idx="1"/>
          </p:nvPr>
        </p:nvSpPr>
        <p:spPr>
          <a:xfrm>
            <a:off x="304800" y="1676400"/>
            <a:ext cx="8503920" cy="4572000"/>
          </a:xfrm>
          <a:ln>
            <a:noFill/>
          </a:ln>
        </p:spPr>
        <p:txBody>
          <a:bodyPr>
            <a:normAutofit fontScale="92500" lnSpcReduction="20000"/>
          </a:bodyPr>
          <a:lstStyle/>
          <a:p>
            <a:pPr>
              <a:buClrTx/>
              <a:buFont typeface="Wingdings" panose="05000000000000000000" pitchFamily="2" charset="2"/>
              <a:buChar char="v"/>
            </a:pPr>
            <a:endParaRPr lang="en-US" sz="1100" dirty="0" smtClean="0"/>
          </a:p>
          <a:p>
            <a:pPr>
              <a:buClrTx/>
              <a:buFont typeface="Wingdings" panose="05000000000000000000" pitchFamily="2" charset="2"/>
              <a:buChar char="v"/>
            </a:pPr>
            <a:endParaRPr lang="en-US" sz="1100" dirty="0"/>
          </a:p>
          <a:p>
            <a:pPr>
              <a:buClrTx/>
              <a:buFont typeface="Wingdings" panose="05000000000000000000" pitchFamily="2" charset="2"/>
              <a:buChar char="v"/>
            </a:pPr>
            <a:endParaRPr lang="en-US" sz="1100" dirty="0" smtClean="0"/>
          </a:p>
          <a:p>
            <a:pPr>
              <a:buClrTx/>
              <a:buFont typeface="Wingdings" panose="05000000000000000000" pitchFamily="2" charset="2"/>
              <a:buChar char="v"/>
            </a:pPr>
            <a:r>
              <a:rPr lang="en-US" sz="1600" dirty="0" smtClean="0"/>
              <a:t>Can a GA/GRA work prior to getting their hire paperwork approved? </a:t>
            </a:r>
            <a:r>
              <a:rPr lang="en-US" sz="1600" dirty="0"/>
              <a:t> </a:t>
            </a:r>
            <a:r>
              <a:rPr lang="en-US" sz="1600" dirty="0" smtClean="0">
                <a:solidFill>
                  <a:schemeClr val="accent1"/>
                </a:solidFill>
              </a:rPr>
              <a:t>GAs/GRAs should not be working if they have not been vetted and approved through Faculty Hire first.</a:t>
            </a:r>
          </a:p>
          <a:p>
            <a:pPr>
              <a:buClrTx/>
              <a:buFont typeface="Wingdings" panose="05000000000000000000" pitchFamily="2" charset="2"/>
              <a:buChar char="v"/>
            </a:pPr>
            <a:r>
              <a:rPr lang="en-US" sz="1600" dirty="0" smtClean="0"/>
              <a:t>What happens if my hire paperwork is rejected? </a:t>
            </a:r>
            <a:r>
              <a:rPr lang="en-US" sz="1600" dirty="0" smtClean="0">
                <a:solidFill>
                  <a:schemeClr val="accent1"/>
                </a:solidFill>
              </a:rPr>
              <a:t>Approvers get email notification that a form has been rejected. The rejection should have a comment as to what needs to be corrected. The approver can make the changes and resubmit the form or the initiator may need to resubmit new paperwork.</a:t>
            </a:r>
            <a:endParaRPr lang="en-US" sz="1600" dirty="0" smtClean="0"/>
          </a:p>
          <a:p>
            <a:pPr>
              <a:buClrTx/>
              <a:buFont typeface="Wingdings" panose="05000000000000000000" pitchFamily="2" charset="2"/>
              <a:buChar char="v"/>
            </a:pPr>
            <a:r>
              <a:rPr lang="en-US" sz="1600" dirty="0" smtClean="0"/>
              <a:t>What</a:t>
            </a:r>
            <a:r>
              <a:rPr lang="en-US" sz="1600" dirty="0" smtClean="0">
                <a:solidFill>
                  <a:schemeClr val="accent1"/>
                </a:solidFill>
              </a:rPr>
              <a:t> </a:t>
            </a:r>
            <a:r>
              <a:rPr lang="en-US" sz="1600" dirty="0"/>
              <a:t>if I have late paperwork to submit, when do </a:t>
            </a:r>
            <a:r>
              <a:rPr lang="en-US" sz="1600" dirty="0" smtClean="0"/>
              <a:t>GAs/GRAs </a:t>
            </a:r>
            <a:r>
              <a:rPr lang="en-US" sz="1600" dirty="0"/>
              <a:t>get paid? </a:t>
            </a:r>
            <a:r>
              <a:rPr lang="en-US" sz="1600" dirty="0">
                <a:solidFill>
                  <a:schemeClr val="accent1"/>
                </a:solidFill>
              </a:rPr>
              <a:t>Once hire paperwork is </a:t>
            </a:r>
            <a:r>
              <a:rPr lang="en-US" sz="1600" dirty="0" smtClean="0">
                <a:solidFill>
                  <a:schemeClr val="accent1"/>
                </a:solidFill>
              </a:rPr>
              <a:t>processed, OGSAF sends an email </a:t>
            </a:r>
            <a:r>
              <a:rPr lang="en-US" sz="1600" dirty="0">
                <a:solidFill>
                  <a:schemeClr val="accent1"/>
                </a:solidFill>
              </a:rPr>
              <a:t>to payroll for supplemental </a:t>
            </a:r>
            <a:r>
              <a:rPr lang="en-US" sz="1600" dirty="0" smtClean="0">
                <a:solidFill>
                  <a:schemeClr val="accent1"/>
                </a:solidFill>
              </a:rPr>
              <a:t>pay. </a:t>
            </a:r>
            <a:r>
              <a:rPr lang="en-US" sz="1600" dirty="0">
                <a:solidFill>
                  <a:schemeClr val="accent1"/>
                </a:solidFill>
              </a:rPr>
              <a:t>Supplemental </a:t>
            </a:r>
            <a:r>
              <a:rPr lang="en-US" sz="1600" dirty="0" smtClean="0">
                <a:solidFill>
                  <a:schemeClr val="accent1"/>
                </a:solidFill>
              </a:rPr>
              <a:t>payments are processed </a:t>
            </a:r>
            <a:r>
              <a:rPr lang="en-US" sz="1600" dirty="0">
                <a:solidFill>
                  <a:schemeClr val="accent1"/>
                </a:solidFill>
              </a:rPr>
              <a:t>on </a:t>
            </a:r>
            <a:r>
              <a:rPr lang="en-US" sz="1600" dirty="0" smtClean="0">
                <a:solidFill>
                  <a:schemeClr val="accent1"/>
                </a:solidFill>
              </a:rPr>
              <a:t>Tuesday</a:t>
            </a:r>
            <a:r>
              <a:rPr lang="en-US" sz="1600" dirty="0">
                <a:solidFill>
                  <a:schemeClr val="accent1"/>
                </a:solidFill>
              </a:rPr>
              <a:t>s</a:t>
            </a:r>
            <a:r>
              <a:rPr lang="en-US" sz="1600" dirty="0" smtClean="0">
                <a:solidFill>
                  <a:schemeClr val="accent1"/>
                </a:solidFill>
              </a:rPr>
              <a:t> </a:t>
            </a:r>
            <a:r>
              <a:rPr lang="en-US" sz="1600" dirty="0">
                <a:solidFill>
                  <a:schemeClr val="accent1"/>
                </a:solidFill>
              </a:rPr>
              <a:t>and the payment dispersed the same week</a:t>
            </a:r>
            <a:r>
              <a:rPr lang="en-US" sz="1600" dirty="0" smtClean="0">
                <a:solidFill>
                  <a:schemeClr val="accent1"/>
                </a:solidFill>
              </a:rPr>
              <a:t>. (usually dispersed by Thursdays)</a:t>
            </a:r>
            <a:endParaRPr lang="en-US" sz="1600" dirty="0">
              <a:solidFill>
                <a:schemeClr val="accent1"/>
              </a:solidFill>
            </a:endParaRPr>
          </a:p>
          <a:p>
            <a:pPr>
              <a:buClrTx/>
              <a:buFont typeface="Wingdings" panose="05000000000000000000" pitchFamily="2" charset="2"/>
              <a:buChar char="v"/>
            </a:pPr>
            <a:r>
              <a:rPr lang="en-US" sz="1600" dirty="0"/>
              <a:t>What do I do </a:t>
            </a:r>
            <a:r>
              <a:rPr lang="en-US" sz="1600" dirty="0" smtClean="0"/>
              <a:t>if </a:t>
            </a:r>
            <a:r>
              <a:rPr lang="en-US" sz="1600" dirty="0"/>
              <a:t>a hire form needs to be revised or an appointment terminated? </a:t>
            </a:r>
            <a:r>
              <a:rPr lang="en-US" sz="1600" dirty="0" smtClean="0">
                <a:solidFill>
                  <a:schemeClr val="accent1"/>
                </a:solidFill>
              </a:rPr>
              <a:t>To revise an appointment (salary or term) complete the </a:t>
            </a:r>
            <a:r>
              <a:rPr lang="en-US" sz="1600" dirty="0" smtClean="0">
                <a:solidFill>
                  <a:schemeClr val="accent1"/>
                </a:solidFill>
                <a:hlinkClick r:id="rId4" action="ppaction://hlinkpres?slideindex=1&amp;slidetitle="/>
              </a:rPr>
              <a:t>CIS</a:t>
            </a:r>
            <a:r>
              <a:rPr lang="en-US" sz="1600" dirty="0" smtClean="0">
                <a:solidFill>
                  <a:schemeClr val="accent1"/>
                </a:solidFill>
              </a:rPr>
              <a:t>  form. For terminations go </a:t>
            </a:r>
            <a:r>
              <a:rPr lang="en-US" sz="1600" dirty="0">
                <a:solidFill>
                  <a:schemeClr val="accent1"/>
                </a:solidFill>
              </a:rPr>
              <a:t>online to the GW portal, under HR forms select Change in Status-Terminations and complete the </a:t>
            </a:r>
            <a:r>
              <a:rPr lang="en-US" sz="1600" dirty="0" smtClean="0">
                <a:solidFill>
                  <a:schemeClr val="accent1"/>
                </a:solidFill>
              </a:rPr>
              <a:t>form.</a:t>
            </a:r>
            <a:endParaRPr lang="en-US" sz="1600" dirty="0">
              <a:solidFill>
                <a:schemeClr val="accent1"/>
              </a:solidFill>
            </a:endParaRPr>
          </a:p>
          <a:p>
            <a:pPr>
              <a:buClrTx/>
              <a:buFont typeface="Wingdings" panose="05000000000000000000" pitchFamily="2" charset="2"/>
              <a:buChar char="v"/>
            </a:pPr>
            <a:r>
              <a:rPr lang="en-US" sz="1600" dirty="0"/>
              <a:t>What if a student hire gets paid in error? </a:t>
            </a:r>
            <a:r>
              <a:rPr lang="en-US" sz="1600" dirty="0">
                <a:solidFill>
                  <a:schemeClr val="accent1"/>
                </a:solidFill>
              </a:rPr>
              <a:t>Contact our office and we will end date the position to </a:t>
            </a:r>
            <a:r>
              <a:rPr lang="en-US" sz="1600" dirty="0" smtClean="0">
                <a:solidFill>
                  <a:schemeClr val="accent1"/>
                </a:solidFill>
              </a:rPr>
              <a:t>stop further payments. </a:t>
            </a:r>
            <a:r>
              <a:rPr lang="en-US" sz="1600" dirty="0">
                <a:solidFill>
                  <a:schemeClr val="accent1"/>
                </a:solidFill>
              </a:rPr>
              <a:t>Then </a:t>
            </a:r>
            <a:r>
              <a:rPr lang="en-US" sz="1600" dirty="0" smtClean="0">
                <a:solidFill>
                  <a:schemeClr val="accent1"/>
                </a:solidFill>
              </a:rPr>
              <a:t>you need to follow </a:t>
            </a:r>
            <a:r>
              <a:rPr lang="en-US" sz="1600" dirty="0">
                <a:solidFill>
                  <a:schemeClr val="accent1"/>
                </a:solidFill>
              </a:rPr>
              <a:t>up with payroll to discuss how to recoup </a:t>
            </a:r>
            <a:r>
              <a:rPr lang="en-US" sz="1600" dirty="0" smtClean="0">
                <a:solidFill>
                  <a:schemeClr val="accent1"/>
                </a:solidFill>
              </a:rPr>
              <a:t>the overpayment.</a:t>
            </a:r>
            <a:endParaRPr lang="en-US" sz="1600" dirty="0"/>
          </a:p>
          <a:p>
            <a:pPr>
              <a:buClrTx/>
              <a:buFont typeface="Wingdings" panose="05000000000000000000" pitchFamily="2" charset="2"/>
              <a:buChar char="v"/>
            </a:pPr>
            <a:r>
              <a:rPr lang="en-US" sz="1600" dirty="0" smtClean="0"/>
              <a:t>What </a:t>
            </a:r>
            <a:r>
              <a:rPr lang="en-US" sz="1600" dirty="0"/>
              <a:t>if I can not locate my approvers on the drop down in Faculty Hire?</a:t>
            </a:r>
            <a:r>
              <a:rPr lang="en-US" sz="1600" dirty="0">
                <a:solidFill>
                  <a:schemeClr val="accent1"/>
                </a:solidFill>
              </a:rPr>
              <a:t> </a:t>
            </a:r>
            <a:endParaRPr lang="en-US" sz="1600" dirty="0" smtClean="0">
              <a:solidFill>
                <a:schemeClr val="accent1"/>
              </a:solidFill>
            </a:endParaRPr>
          </a:p>
          <a:p>
            <a:pPr marL="274320" lvl="1" indent="0">
              <a:buClrTx/>
              <a:buNone/>
            </a:pPr>
            <a:r>
              <a:rPr lang="en-US" sz="1600" dirty="0" smtClean="0">
                <a:solidFill>
                  <a:schemeClr val="accent1"/>
                </a:solidFill>
              </a:rPr>
              <a:t> If </a:t>
            </a:r>
            <a:r>
              <a:rPr lang="en-US" sz="1600" dirty="0">
                <a:solidFill>
                  <a:schemeClr val="accent1"/>
                </a:solidFill>
              </a:rPr>
              <a:t>the approver is not listed, then contact Liz Cobb at </a:t>
            </a:r>
            <a:r>
              <a:rPr lang="en-US" sz="1600" dirty="0">
                <a:solidFill>
                  <a:schemeClr val="accent1"/>
                </a:solidFill>
                <a:hlinkClick r:id="rId5"/>
              </a:rPr>
              <a:t>lcobb@email.gwu.edu</a:t>
            </a:r>
            <a:r>
              <a:rPr lang="en-US" sz="1600" dirty="0">
                <a:solidFill>
                  <a:schemeClr val="accent1"/>
                </a:solidFill>
              </a:rPr>
              <a:t> to </a:t>
            </a:r>
            <a:r>
              <a:rPr lang="en-US" sz="1600" dirty="0" smtClean="0">
                <a:solidFill>
                  <a:schemeClr val="accent1"/>
                </a:solidFill>
              </a:rPr>
              <a:t>add   the person as an approver in the Faculty Hire Application</a:t>
            </a:r>
            <a:r>
              <a:rPr lang="en-US" sz="1100" dirty="0" smtClean="0">
                <a:solidFill>
                  <a:schemeClr val="accent1"/>
                </a:solidFill>
              </a:rPr>
              <a:t>.</a:t>
            </a:r>
            <a:endParaRPr lang="en-US" sz="1100" dirty="0">
              <a:solidFill>
                <a:schemeClr val="accent1"/>
              </a:solidFill>
            </a:endParaRPr>
          </a:p>
        </p:txBody>
      </p:sp>
    </p:spTree>
    <p:extLst>
      <p:ext uri="{BB962C8B-B14F-4D97-AF65-F5344CB8AC3E}">
        <p14:creationId xmlns:p14="http://schemas.microsoft.com/office/powerpoint/2010/main" val="1540015856"/>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click.wav"/>
          </p:stSnd>
        </p:sndAc>
      </p:transition>
    </mc:Choice>
    <mc:Fallback xmlns="">
      <p:transition spd="slow">
        <p:fade/>
        <p:sndAc>
          <p:stSnd>
            <p:snd r:embed="rId6" name="click.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Contacts</a:t>
            </a:r>
            <a:endParaRPr lang="en-US" dirty="0"/>
          </a:p>
        </p:txBody>
      </p:sp>
      <p:sp>
        <p:nvSpPr>
          <p:cNvPr id="4" name="Footer Placeholder 3"/>
          <p:cNvSpPr>
            <a:spLocks noGrp="1"/>
          </p:cNvSpPr>
          <p:nvPr>
            <p:ph type="ftr" sz="quarter" idx="11"/>
          </p:nvPr>
        </p:nvSpPr>
        <p:spPr/>
        <p:txBody>
          <a:bodyPr/>
          <a:lstStyle/>
          <a:p>
            <a:r>
              <a:rPr lang="en-US" dirty="0" smtClean="0"/>
              <a:t>OGSAF Faculty Hire Workflow Process</a:t>
            </a:r>
            <a:endParaRPr lang="en-US" dirty="0"/>
          </a:p>
        </p:txBody>
      </p:sp>
      <p:sp>
        <p:nvSpPr>
          <p:cNvPr id="5" name="Slide Number Placeholder 4"/>
          <p:cNvSpPr>
            <a:spLocks noGrp="1"/>
          </p:cNvSpPr>
          <p:nvPr>
            <p:ph type="sldNum" sz="quarter" idx="12"/>
          </p:nvPr>
        </p:nvSpPr>
        <p:spPr/>
        <p:txBody>
          <a:bodyPr/>
          <a:lstStyle/>
          <a:p>
            <a:fld id="{429AB215-1E8C-47E0-B18B-FC4C552A60AF}" type="slidenum">
              <a:rPr lang="en-US" smtClean="0"/>
              <a:t>16</a:t>
            </a:fld>
            <a:endParaRPr lang="en-US" dirty="0"/>
          </a:p>
        </p:txBody>
      </p:sp>
      <p:sp>
        <p:nvSpPr>
          <p:cNvPr id="3" name="Content Placeholder 2"/>
          <p:cNvSpPr>
            <a:spLocks noGrp="1"/>
          </p:cNvSpPr>
          <p:nvPr>
            <p:ph sz="quarter" idx="1"/>
          </p:nvPr>
        </p:nvSpPr>
        <p:spPr>
          <a:xfrm>
            <a:off x="304800" y="1676400"/>
            <a:ext cx="8503920" cy="4572000"/>
          </a:xfrm>
        </p:spPr>
        <p:txBody>
          <a:bodyPr>
            <a:normAutofit/>
          </a:bodyPr>
          <a:lstStyle/>
          <a:p>
            <a:pPr>
              <a:lnSpc>
                <a:spcPct val="120000"/>
              </a:lnSpc>
              <a:buFont typeface="Wingdings" panose="05000000000000000000" pitchFamily="2" charset="2"/>
              <a:buChar char="v"/>
            </a:pPr>
            <a:r>
              <a:rPr lang="en-US" sz="2400" dirty="0" smtClean="0"/>
              <a:t>For questions regarding the policy, training, and or any general questions you may have regarding GA/GRA hiring, please contact Mounirah Khadar, Assistant Director, Office of Graduate Student Assistantships and Fellowships, at 202-994-0983. </a:t>
            </a:r>
          </a:p>
          <a:p>
            <a:pPr marL="0" indent="0">
              <a:buNone/>
            </a:pPr>
            <a:endParaRPr lang="en-US" sz="2400" dirty="0" smtClean="0"/>
          </a:p>
          <a:p>
            <a:pPr>
              <a:buFont typeface="Wingdings" panose="05000000000000000000" pitchFamily="2" charset="2"/>
              <a:buChar char="v"/>
            </a:pPr>
            <a:r>
              <a:rPr lang="en-US" sz="2400" dirty="0" smtClean="0"/>
              <a:t>Main Office: </a:t>
            </a:r>
            <a:r>
              <a:rPr lang="en-US" sz="2400" dirty="0"/>
              <a:t>	</a:t>
            </a:r>
            <a:r>
              <a:rPr lang="en-US" sz="2400" dirty="0" smtClean="0"/>
              <a:t>	994-6822	</a:t>
            </a:r>
            <a:r>
              <a:rPr lang="en-US" sz="2400" dirty="0" smtClean="0">
                <a:hlinkClick r:id="rId4"/>
              </a:rPr>
              <a:t>gagras@gwu.edu</a:t>
            </a:r>
            <a:endParaRPr lang="en-US" sz="2400" dirty="0" smtClean="0"/>
          </a:p>
          <a:p>
            <a:pPr marL="0" indent="0">
              <a:buNone/>
            </a:pPr>
            <a:r>
              <a:rPr lang="en-US" sz="2400" dirty="0" smtClean="0"/>
              <a:t>						</a:t>
            </a:r>
            <a:r>
              <a:rPr lang="en-US" sz="2400" dirty="0" smtClean="0">
                <a:hlinkClick r:id="rId5"/>
              </a:rPr>
              <a:t>gradfell@gwu.edu</a:t>
            </a:r>
            <a:r>
              <a:rPr lang="en-US" sz="2400" dirty="0" smtClean="0"/>
              <a:t>	</a:t>
            </a:r>
          </a:p>
          <a:p>
            <a:pPr marL="0" indent="0">
              <a:buNone/>
            </a:pPr>
            <a:r>
              <a:rPr lang="en-US" sz="2400" dirty="0" smtClean="0"/>
              <a:t> </a:t>
            </a:r>
            <a:endParaRPr lang="en-US" sz="2400" dirty="0"/>
          </a:p>
        </p:txBody>
      </p:sp>
    </p:spTree>
    <p:extLst>
      <p:ext uri="{BB962C8B-B14F-4D97-AF65-F5344CB8AC3E}">
        <p14:creationId xmlns:p14="http://schemas.microsoft.com/office/powerpoint/2010/main" val="3965020208"/>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click.wav"/>
          </p:stSnd>
        </p:sndAc>
      </p:transition>
    </mc:Choice>
    <mc:Fallback xmlns="">
      <p:transition spd="slow">
        <p:fade/>
        <p:sndAc>
          <p:stSnd>
            <p:snd r:embed="rId7" name="click.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OGSAF Faculty Hire Workflow Process</a:t>
            </a:r>
            <a:endParaRPr lang="en-US" dirty="0"/>
          </a:p>
        </p:txBody>
      </p:sp>
      <p:sp>
        <p:nvSpPr>
          <p:cNvPr id="2" name="Title 1"/>
          <p:cNvSpPr>
            <a:spLocks noGrp="1"/>
          </p:cNvSpPr>
          <p:nvPr>
            <p:ph type="title"/>
          </p:nvPr>
        </p:nvSpPr>
        <p:spPr>
          <a:xfrm>
            <a:off x="301752" y="228600"/>
            <a:ext cx="8534400" cy="838200"/>
          </a:xfrm>
        </p:spPr>
        <p:txBody>
          <a:bodyPr lIns="0" tIns="0" rIns="0" bIns="0" anchor="t">
            <a:noAutofit/>
          </a:bodyPr>
          <a:lstStyle/>
          <a:p>
            <a:pPr lvl="0">
              <a:spcBef>
                <a:spcPct val="20000"/>
              </a:spcBef>
            </a:pPr>
            <a:r>
              <a:rPr lang="en-US" sz="2400" u="sng" dirty="0" smtClean="0">
                <a:solidFill>
                  <a:schemeClr val="tx1"/>
                </a:solidFill>
              </a:rPr>
              <a:t>Online Hiring Process: Hire a GA/GRA</a:t>
            </a:r>
            <a:r>
              <a:rPr lang="en-US" sz="2400" dirty="0" smtClean="0">
                <a:solidFill>
                  <a:schemeClr val="tx1"/>
                </a:solidFill>
              </a:rPr>
              <a:t>:</a:t>
            </a:r>
            <a:br>
              <a:rPr lang="en-US" sz="2400" dirty="0" smtClean="0">
                <a:solidFill>
                  <a:schemeClr val="tx1"/>
                </a:solidFill>
              </a:rPr>
            </a:br>
            <a:r>
              <a:rPr lang="en-US" sz="2400" b="1" dirty="0">
                <a:solidFill>
                  <a:prstClr val="black"/>
                </a:solidFill>
                <a:ea typeface="+mn-ea"/>
                <a:cs typeface="+mn-cs"/>
              </a:rPr>
              <a:t>Introduction</a:t>
            </a:r>
            <a:r>
              <a:rPr lang="en-US" sz="2000" dirty="0">
                <a:solidFill>
                  <a:prstClr val="black"/>
                </a:solidFill>
                <a:ea typeface="+mn-ea"/>
                <a:cs typeface="+mn-cs"/>
              </a:rPr>
              <a:t/>
            </a:r>
            <a:br>
              <a:rPr lang="en-US" sz="2000" dirty="0">
                <a:solidFill>
                  <a:prstClr val="black"/>
                </a:solidFill>
                <a:ea typeface="+mn-ea"/>
                <a:cs typeface="+mn-cs"/>
              </a:rPr>
            </a:br>
            <a:endParaRPr lang="en-US" sz="3200" dirty="0"/>
          </a:p>
        </p:txBody>
      </p:sp>
      <p:sp>
        <p:nvSpPr>
          <p:cNvPr id="4" name="Slide Number Placeholder 3"/>
          <p:cNvSpPr>
            <a:spLocks noGrp="1"/>
          </p:cNvSpPr>
          <p:nvPr>
            <p:ph type="sldNum" sz="quarter" idx="12"/>
          </p:nvPr>
        </p:nvSpPr>
        <p:spPr/>
        <p:txBody>
          <a:bodyPr/>
          <a:lstStyle/>
          <a:p>
            <a:fld id="{429AB215-1E8C-47E0-B18B-FC4C552A60AF}" type="slidenum">
              <a:rPr lang="en-US" smtClean="0"/>
              <a:t>2</a:t>
            </a:fld>
            <a:endParaRPr lang="en-US" dirty="0"/>
          </a:p>
        </p:txBody>
      </p:sp>
      <p:sp>
        <p:nvSpPr>
          <p:cNvPr id="5" name="Content Placeholder 4"/>
          <p:cNvSpPr>
            <a:spLocks noGrp="1"/>
          </p:cNvSpPr>
          <p:nvPr>
            <p:ph sz="quarter" idx="1"/>
          </p:nvPr>
        </p:nvSpPr>
        <p:spPr>
          <a:xfrm>
            <a:off x="457200" y="1828800"/>
            <a:ext cx="8348472" cy="3124200"/>
          </a:xfrm>
          <a:prstGeom prst="rect">
            <a:avLst/>
          </a:prstGeom>
        </p:spPr>
        <p:txBody>
          <a:bodyPr>
            <a:normAutofit/>
          </a:bodyPr>
          <a:lstStyle/>
          <a:p>
            <a:pPr marL="0" indent="0">
              <a:buNone/>
            </a:pPr>
            <a:endParaRPr lang="en-US" sz="2300" b="1" dirty="0" smtClean="0"/>
          </a:p>
          <a:p>
            <a:pPr marL="0" indent="0">
              <a:buNone/>
            </a:pPr>
            <a:r>
              <a:rPr lang="en-US" sz="2000" dirty="0" smtClean="0"/>
              <a:t>In 2014, the Faculty Hire Application (Hire a GA/GRA) was redesigned to allow all GA and GRA hires to be processed online. The goal is to have all departments utilize the online Faculty Hire Application to reduce errors and get student hires in earlier and ultimately paid more efficiently.</a:t>
            </a:r>
          </a:p>
          <a:p>
            <a:pPr marL="0" indent="0">
              <a:buNone/>
            </a:pPr>
            <a:endParaRPr lang="en-US" sz="2000" dirty="0" smtClean="0"/>
          </a:p>
        </p:txBody>
      </p:sp>
    </p:spTree>
    <p:extLst>
      <p:ext uri="{BB962C8B-B14F-4D97-AF65-F5344CB8AC3E}">
        <p14:creationId xmlns:p14="http://schemas.microsoft.com/office/powerpoint/2010/main" val="1977374609"/>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click.wav"/>
          </p:stSnd>
        </p:sndAc>
      </p:transition>
    </mc:Choice>
    <mc:Fallback xmlns="">
      <p:transition spd="slow">
        <p:fade/>
        <p:sndAc>
          <p:stSnd>
            <p:snd r:embed="rId9" name="click.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GA/GRA Hire Process</a:t>
            </a:r>
            <a:endParaRPr lang="en-US" dirty="0"/>
          </a:p>
        </p:txBody>
      </p:sp>
      <p:sp>
        <p:nvSpPr>
          <p:cNvPr id="3" name="Footer Placeholder 2"/>
          <p:cNvSpPr>
            <a:spLocks noGrp="1"/>
          </p:cNvSpPr>
          <p:nvPr>
            <p:ph type="ftr" sz="quarter" idx="11"/>
          </p:nvPr>
        </p:nvSpPr>
        <p:spPr/>
        <p:txBody>
          <a:bodyPr/>
          <a:lstStyle/>
          <a:p>
            <a:r>
              <a:rPr lang="en-US" smtClean="0"/>
              <a:t>OGSAF Faculty Hire Workflow Process</a:t>
            </a:r>
            <a:endParaRPr lang="en-US" dirty="0"/>
          </a:p>
        </p:txBody>
      </p:sp>
      <p:sp>
        <p:nvSpPr>
          <p:cNvPr id="4" name="Slide Number Placeholder 3"/>
          <p:cNvSpPr>
            <a:spLocks noGrp="1"/>
          </p:cNvSpPr>
          <p:nvPr>
            <p:ph type="sldNum" sz="quarter" idx="12"/>
          </p:nvPr>
        </p:nvSpPr>
        <p:spPr/>
        <p:txBody>
          <a:bodyPr/>
          <a:lstStyle/>
          <a:p>
            <a:fld id="{429AB215-1E8C-47E0-B18B-FC4C552A60AF}" type="slidenum">
              <a:rPr lang="en-US" smtClean="0"/>
              <a:pPr/>
              <a:t>3</a:t>
            </a:fld>
            <a:endParaRPr lang="en-US" dirty="0"/>
          </a:p>
        </p:txBody>
      </p:sp>
      <p:graphicFrame>
        <p:nvGraphicFramePr>
          <p:cNvPr id="19" name="Content Placeholder 18"/>
          <p:cNvGraphicFramePr>
            <a:graphicFrameLocks noGrp="1"/>
          </p:cNvGraphicFramePr>
          <p:nvPr>
            <p:ph sz="quarter" idx="1"/>
            <p:extLst>
              <p:ext uri="{D42A27DB-BD31-4B8C-83A1-F6EECF244321}">
                <p14:modId xmlns:p14="http://schemas.microsoft.com/office/powerpoint/2010/main" val="2731868948"/>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28124594"/>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click.wav"/>
          </p:stSnd>
        </p:sndAc>
      </p:transition>
    </mc:Choice>
    <mc:Fallback xmlns="">
      <p:transition spd="slow">
        <p:fade/>
        <p:sndAc>
          <p:stSnd>
            <p:snd r:embed="rId9" name="click.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835152"/>
          </a:xfrm>
        </p:spPr>
        <p:txBody>
          <a:bodyPr>
            <a:noAutofit/>
          </a:bodyPr>
          <a:lstStyle/>
          <a:p>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400" u="sng" dirty="0" smtClean="0">
                <a:solidFill>
                  <a:schemeClr val="tx1"/>
                </a:solidFill>
              </a:rPr>
              <a:t>Hiring </a:t>
            </a:r>
            <a:r>
              <a:rPr lang="en-US" sz="2400" u="sng" dirty="0">
                <a:solidFill>
                  <a:schemeClr val="tx1"/>
                </a:solidFill>
              </a:rPr>
              <a:t>Process</a:t>
            </a:r>
            <a:r>
              <a:rPr lang="en-US" sz="2400" dirty="0">
                <a:solidFill>
                  <a:schemeClr val="tx1"/>
                </a:solidFill>
              </a:rPr>
              <a:t/>
            </a:r>
            <a:br>
              <a:rPr lang="en-US" sz="2400" dirty="0">
                <a:solidFill>
                  <a:schemeClr val="tx1"/>
                </a:solidFill>
              </a:rPr>
            </a:br>
            <a:r>
              <a:rPr lang="en-US" sz="2400" dirty="0" smtClean="0">
                <a:solidFill>
                  <a:schemeClr val="tx1"/>
                </a:solidFill>
              </a:rPr>
              <a:t>(</a:t>
            </a:r>
            <a:r>
              <a:rPr lang="en-US" sz="2400" dirty="0">
                <a:solidFill>
                  <a:schemeClr val="tx1"/>
                </a:solidFill>
              </a:rPr>
              <a:t>Hire a </a:t>
            </a:r>
            <a:r>
              <a:rPr lang="en-US" sz="2400" dirty="0" smtClean="0">
                <a:solidFill>
                  <a:schemeClr val="tx1"/>
                </a:solidFill>
              </a:rPr>
              <a:t>GA/GRA Online)</a:t>
            </a:r>
            <a:endParaRPr lang="en-US" sz="2400" dirty="0">
              <a:solidFill>
                <a:schemeClr val="tx1"/>
              </a:solidFill>
            </a:endParaRPr>
          </a:p>
        </p:txBody>
      </p:sp>
      <p:sp>
        <p:nvSpPr>
          <p:cNvPr id="4" name="Footer Placeholder 3"/>
          <p:cNvSpPr>
            <a:spLocks noGrp="1"/>
          </p:cNvSpPr>
          <p:nvPr>
            <p:ph type="ftr" sz="quarter" idx="11"/>
          </p:nvPr>
        </p:nvSpPr>
        <p:spPr/>
        <p:txBody>
          <a:bodyPr/>
          <a:lstStyle/>
          <a:p>
            <a:r>
              <a:rPr lang="en-US" dirty="0" smtClean="0"/>
              <a:t>OGSAF Faculty Hire Workflow Process</a:t>
            </a:r>
            <a:endParaRPr lang="en-US" dirty="0"/>
          </a:p>
        </p:txBody>
      </p:sp>
      <p:sp>
        <p:nvSpPr>
          <p:cNvPr id="5" name="Slide Number Placeholder 4"/>
          <p:cNvSpPr>
            <a:spLocks noGrp="1"/>
          </p:cNvSpPr>
          <p:nvPr>
            <p:ph type="sldNum" sz="quarter" idx="12"/>
          </p:nvPr>
        </p:nvSpPr>
        <p:spPr/>
        <p:txBody>
          <a:bodyPr/>
          <a:lstStyle/>
          <a:p>
            <a:fld id="{429AB215-1E8C-47E0-B18B-FC4C552A60AF}" type="slidenum">
              <a:rPr lang="en-US" smtClean="0"/>
              <a:t>4</a:t>
            </a:fld>
            <a:endParaRPr lang="en-US" dirty="0"/>
          </a:p>
        </p:txBody>
      </p:sp>
      <p:sp>
        <p:nvSpPr>
          <p:cNvPr id="3" name="Content Placeholder 2"/>
          <p:cNvSpPr>
            <a:spLocks noGrp="1"/>
          </p:cNvSpPr>
          <p:nvPr>
            <p:ph sz="quarter" idx="1"/>
          </p:nvPr>
        </p:nvSpPr>
        <p:spPr>
          <a:xfrm>
            <a:off x="304800" y="1600200"/>
            <a:ext cx="8503920" cy="4648200"/>
          </a:xfrm>
        </p:spPr>
        <p:txBody>
          <a:bodyPr>
            <a:normAutofit fontScale="47500" lnSpcReduction="20000"/>
          </a:bodyPr>
          <a:lstStyle/>
          <a:p>
            <a:pPr marL="0" indent="0">
              <a:buNone/>
            </a:pPr>
            <a:r>
              <a:rPr lang="en-US" sz="2000" b="1" dirty="0" smtClean="0"/>
              <a:t>Who does what in Faculty Hire:</a:t>
            </a:r>
          </a:p>
          <a:p>
            <a:pPr marL="0" indent="0">
              <a:buNone/>
            </a:pPr>
            <a:r>
              <a:rPr lang="en-US" sz="2000" b="1" dirty="0" smtClean="0"/>
              <a:t>Roles</a:t>
            </a:r>
            <a:r>
              <a:rPr lang="en-US" sz="2800" b="1" dirty="0" smtClean="0"/>
              <a:t> </a:t>
            </a:r>
            <a:endParaRPr lang="en-US" sz="2800" b="1" dirty="0"/>
          </a:p>
          <a:p>
            <a:pPr marL="0" indent="0">
              <a:buNone/>
            </a:pPr>
            <a:r>
              <a:rPr lang="en-US" sz="1800" dirty="0"/>
              <a:t>Users fall into the following categories, or roles:</a:t>
            </a:r>
          </a:p>
          <a:p>
            <a:pPr marL="0" indent="0">
              <a:buNone/>
            </a:pPr>
            <a:r>
              <a:rPr lang="en-US" sz="1800" dirty="0" smtClean="0"/>
              <a:t>1</a:t>
            </a:r>
            <a:r>
              <a:rPr lang="en-US" sz="1800" dirty="0"/>
              <a:t>. </a:t>
            </a:r>
            <a:r>
              <a:rPr lang="en-US" sz="1800" b="1" dirty="0">
                <a:solidFill>
                  <a:schemeClr val="accent1"/>
                </a:solidFill>
              </a:rPr>
              <a:t>Initiator</a:t>
            </a:r>
            <a:r>
              <a:rPr lang="en-US" sz="1800" dirty="0"/>
              <a:t>—The person who initiates a </a:t>
            </a:r>
            <a:r>
              <a:rPr lang="en-US" sz="1800" dirty="0" smtClean="0"/>
              <a:t>GA or GRA </a:t>
            </a:r>
            <a:r>
              <a:rPr lang="en-US" sz="1800" dirty="0"/>
              <a:t>re/appointment. </a:t>
            </a:r>
          </a:p>
          <a:p>
            <a:pPr marL="0" indent="0">
              <a:buNone/>
            </a:pPr>
            <a:r>
              <a:rPr lang="en-US" sz="1800" dirty="0"/>
              <a:t>2. </a:t>
            </a:r>
            <a:r>
              <a:rPr lang="en-US" sz="1800" b="1" dirty="0" smtClean="0">
                <a:solidFill>
                  <a:schemeClr val="accent1"/>
                </a:solidFill>
              </a:rPr>
              <a:t>Approvers</a:t>
            </a:r>
            <a:endParaRPr lang="en-US" sz="1800" dirty="0"/>
          </a:p>
          <a:p>
            <a:pPr marL="0" indent="0">
              <a:buNone/>
            </a:pPr>
            <a:r>
              <a:rPr lang="en-US" sz="1800" i="1" dirty="0"/>
              <a:t>Non Research</a:t>
            </a:r>
            <a:r>
              <a:rPr lang="en-US" sz="1800" dirty="0"/>
              <a:t>-The Dean Approver within each school who approves or rejects GA/GRA  (F8) hire forms.</a:t>
            </a:r>
          </a:p>
          <a:p>
            <a:pPr marL="0" indent="0">
              <a:buNone/>
            </a:pPr>
            <a:r>
              <a:rPr lang="en-US" sz="1800" i="1" dirty="0" smtClean="0"/>
              <a:t>Research</a:t>
            </a:r>
            <a:r>
              <a:rPr lang="en-US" sz="1800" dirty="0" smtClean="0"/>
              <a:t>-The sponsored research staff assigned as the approver for the grant charged and the Dean </a:t>
            </a:r>
            <a:r>
              <a:rPr lang="en-US" sz="1800" dirty="0"/>
              <a:t>Approver </a:t>
            </a:r>
            <a:endParaRPr lang="en-US" sz="1800" dirty="0" smtClean="0"/>
          </a:p>
          <a:p>
            <a:pPr marL="0" indent="0">
              <a:buNone/>
            </a:pPr>
            <a:r>
              <a:rPr lang="en-US" sz="1800" dirty="0" smtClean="0"/>
              <a:t>within </a:t>
            </a:r>
            <a:r>
              <a:rPr lang="en-US" sz="1800" dirty="0"/>
              <a:t>each school who approves or rejects GRA (F8)Hire Forms. </a:t>
            </a:r>
            <a:endParaRPr lang="en-US" sz="1800" dirty="0" smtClean="0"/>
          </a:p>
          <a:p>
            <a:pPr marL="0" indent="0">
              <a:buNone/>
            </a:pPr>
            <a:r>
              <a:rPr lang="en-US" sz="1800" dirty="0" smtClean="0"/>
              <a:t>3</a:t>
            </a:r>
            <a:r>
              <a:rPr lang="en-US" sz="1800" dirty="0"/>
              <a:t>. </a:t>
            </a:r>
            <a:r>
              <a:rPr lang="en-US" sz="1800" b="1" dirty="0">
                <a:solidFill>
                  <a:schemeClr val="accent1"/>
                </a:solidFill>
              </a:rPr>
              <a:t>OGSAF</a:t>
            </a:r>
            <a:r>
              <a:rPr lang="en-US" sz="1800" dirty="0"/>
              <a:t>—The office that reviews and gives final approval to all appointments. </a:t>
            </a:r>
            <a:r>
              <a:rPr lang="en-US" sz="1800" dirty="0" smtClean="0"/>
              <a:t>Our office does not pay GAs or GRAs.</a:t>
            </a:r>
          </a:p>
          <a:p>
            <a:pPr marL="0" indent="0">
              <a:buNone/>
            </a:pPr>
            <a:r>
              <a:rPr lang="en-US" sz="1800" dirty="0" smtClean="0"/>
              <a:t> </a:t>
            </a:r>
            <a:r>
              <a:rPr lang="en-US" sz="1800" b="1" dirty="0" smtClean="0">
                <a:solidFill>
                  <a:schemeClr val="accent1"/>
                </a:solidFill>
              </a:rPr>
              <a:t>Payroll</a:t>
            </a:r>
            <a:r>
              <a:rPr lang="en-US" sz="1800" dirty="0" smtClean="0"/>
              <a:t> is </a:t>
            </a:r>
            <a:r>
              <a:rPr lang="en-US" sz="1800" dirty="0"/>
              <a:t>responsible for dispensing payment to </a:t>
            </a:r>
            <a:r>
              <a:rPr lang="en-US" sz="1800" dirty="0" smtClean="0"/>
              <a:t>GAs and GRAs. This </a:t>
            </a:r>
            <a:r>
              <a:rPr lang="en-US" sz="1800" dirty="0"/>
              <a:t>office receives a </a:t>
            </a:r>
            <a:r>
              <a:rPr lang="en-US" sz="1800" dirty="0" smtClean="0"/>
              <a:t>notification when </a:t>
            </a:r>
            <a:r>
              <a:rPr lang="en-US" sz="1800" dirty="0"/>
              <a:t>the Faculty Hire Form has been approved and interfaced to Banner. </a:t>
            </a:r>
          </a:p>
          <a:p>
            <a:pPr marL="0" indent="0">
              <a:buNone/>
            </a:pPr>
            <a:endParaRPr lang="en-US" sz="2000" b="1" dirty="0"/>
          </a:p>
          <a:p>
            <a:pPr marL="0" indent="0">
              <a:buNone/>
            </a:pPr>
            <a:r>
              <a:rPr lang="en-US" sz="2000" b="1" dirty="0"/>
              <a:t>Notifications </a:t>
            </a:r>
          </a:p>
          <a:p>
            <a:pPr marL="0" indent="0">
              <a:lnSpc>
                <a:spcPct val="120000"/>
              </a:lnSpc>
              <a:buNone/>
            </a:pPr>
            <a:r>
              <a:rPr lang="en-US" sz="1800" dirty="0"/>
              <a:t>Throughout the process of </a:t>
            </a:r>
            <a:r>
              <a:rPr lang="en-US" sz="1800" dirty="0" smtClean="0"/>
              <a:t>GA and GRA </a:t>
            </a:r>
            <a:r>
              <a:rPr lang="en-US" sz="1800" dirty="0"/>
              <a:t>re/appointment using the online Faculty Hire Forms, notifications are sent to users depending on the actions taken. Users will get </a:t>
            </a:r>
            <a:r>
              <a:rPr lang="en-US" sz="1800" dirty="0" smtClean="0"/>
              <a:t>e-mails  notifying </a:t>
            </a:r>
            <a:r>
              <a:rPr lang="en-US" sz="1800" dirty="0"/>
              <a:t>them of these actions and can also access the </a:t>
            </a:r>
            <a:r>
              <a:rPr lang="en-US" sz="1800" dirty="0" smtClean="0"/>
              <a:t>notifications in </a:t>
            </a:r>
            <a:r>
              <a:rPr lang="en-US" sz="1800" dirty="0"/>
              <a:t>the View Notifications page, which can be accessed from the Faculty</a:t>
            </a:r>
          </a:p>
          <a:p>
            <a:pPr marL="0" indent="0">
              <a:lnSpc>
                <a:spcPct val="120000"/>
              </a:lnSpc>
              <a:buNone/>
            </a:pPr>
            <a:r>
              <a:rPr lang="en-US" sz="1800" dirty="0"/>
              <a:t>Hire Forms Main </a:t>
            </a:r>
            <a:r>
              <a:rPr lang="en-US" sz="1800" dirty="0" smtClean="0"/>
              <a:t>Menu. 	</a:t>
            </a:r>
          </a:p>
          <a:p>
            <a:pPr marL="0" indent="0">
              <a:buNone/>
            </a:pPr>
            <a:endParaRPr lang="en-US" sz="1800" dirty="0" smtClean="0"/>
          </a:p>
          <a:p>
            <a:pPr marL="0" indent="0">
              <a:buNone/>
            </a:pPr>
            <a:r>
              <a:rPr lang="en-US" sz="2400" u="sng" dirty="0" smtClean="0"/>
              <a:t>What </a:t>
            </a:r>
            <a:r>
              <a:rPr lang="en-US" sz="2400" u="sng" dirty="0"/>
              <a:t>You Need to Know Before Completing the </a:t>
            </a:r>
            <a:r>
              <a:rPr lang="en-US" sz="2400" u="sng" dirty="0" smtClean="0"/>
              <a:t>Forms:</a:t>
            </a:r>
            <a:endParaRPr lang="en-US" sz="2400" u="sng" dirty="0"/>
          </a:p>
          <a:p>
            <a:pPr marL="0" indent="0">
              <a:buNone/>
            </a:pPr>
            <a:r>
              <a:rPr lang="en-US" sz="1800" dirty="0"/>
              <a:t>There </a:t>
            </a:r>
            <a:r>
              <a:rPr lang="en-US" sz="1800" dirty="0" smtClean="0"/>
              <a:t>are </a:t>
            </a:r>
            <a:r>
              <a:rPr lang="en-US" sz="1800" dirty="0"/>
              <a:t>a few things you need to know before completing these</a:t>
            </a:r>
          </a:p>
          <a:p>
            <a:pPr marL="0" indent="0">
              <a:buNone/>
            </a:pPr>
            <a:r>
              <a:rPr lang="en-US" sz="1800" dirty="0"/>
              <a:t>forms. They are</a:t>
            </a:r>
            <a:r>
              <a:rPr lang="en-US" sz="1800" dirty="0" smtClean="0"/>
              <a:t>:</a:t>
            </a:r>
            <a:endParaRPr lang="en-US" sz="1800" dirty="0"/>
          </a:p>
          <a:p>
            <a:pPr>
              <a:buFont typeface="Wingdings" panose="05000000000000000000" pitchFamily="2" charset="2"/>
              <a:buChar char="ü"/>
            </a:pPr>
            <a:r>
              <a:rPr lang="en-US" sz="1800" dirty="0" smtClean="0"/>
              <a:t>1.  Start </a:t>
            </a:r>
            <a:r>
              <a:rPr lang="en-US" sz="1800" dirty="0"/>
              <a:t>date of the </a:t>
            </a:r>
            <a:r>
              <a:rPr lang="en-US" sz="1800" dirty="0" smtClean="0"/>
              <a:t>appointment (must be the first day of the month)</a:t>
            </a:r>
            <a:endParaRPr lang="en-US" sz="1800" dirty="0"/>
          </a:p>
          <a:p>
            <a:pPr>
              <a:buFont typeface="Wingdings" panose="05000000000000000000" pitchFamily="2" charset="2"/>
              <a:buChar char="ü"/>
            </a:pPr>
            <a:r>
              <a:rPr lang="en-US" sz="1800" dirty="0"/>
              <a:t>2. End date of the </a:t>
            </a:r>
            <a:r>
              <a:rPr lang="en-US" sz="1800" dirty="0" smtClean="0"/>
              <a:t>appointment   (must be the last day of the month)</a:t>
            </a:r>
            <a:endParaRPr lang="en-US" sz="1800" dirty="0"/>
          </a:p>
          <a:p>
            <a:pPr>
              <a:buFont typeface="Wingdings" panose="05000000000000000000" pitchFamily="2" charset="2"/>
              <a:buChar char="ü"/>
            </a:pPr>
            <a:r>
              <a:rPr lang="en-US" sz="1800" dirty="0"/>
              <a:t>3. </a:t>
            </a:r>
            <a:r>
              <a:rPr lang="en-US" sz="1800" dirty="0" smtClean="0"/>
              <a:t>GW ID of GA or GRA</a:t>
            </a:r>
          </a:p>
          <a:p>
            <a:pPr>
              <a:buFont typeface="Wingdings" panose="05000000000000000000" pitchFamily="2" charset="2"/>
              <a:buChar char="ü"/>
            </a:pPr>
            <a:r>
              <a:rPr lang="en-US" sz="1800" dirty="0"/>
              <a:t>4</a:t>
            </a:r>
            <a:r>
              <a:rPr lang="en-US" sz="1800" dirty="0" smtClean="0"/>
              <a:t>. </a:t>
            </a:r>
            <a:r>
              <a:rPr lang="en-US" sz="1800" dirty="0"/>
              <a:t>If a sponsored research project, the Banner Home Organization number of PTA to which the position is assigned</a:t>
            </a:r>
          </a:p>
          <a:p>
            <a:pPr>
              <a:buFont typeface="Wingdings" panose="05000000000000000000" pitchFamily="2" charset="2"/>
              <a:buChar char="ü"/>
            </a:pPr>
            <a:r>
              <a:rPr lang="en-US" sz="1800" dirty="0"/>
              <a:t>5. If a University –funded  </a:t>
            </a:r>
            <a:r>
              <a:rPr lang="en-US" sz="1800" dirty="0" smtClean="0"/>
              <a:t>GAship/GRAship </a:t>
            </a:r>
            <a:r>
              <a:rPr lang="en-US" sz="1800" dirty="0"/>
              <a:t>or university sponsored project funded GRAship, the position number must be linked to the Banner Index where the salary should be </a:t>
            </a:r>
            <a:r>
              <a:rPr lang="en-US" sz="1800" dirty="0" smtClean="0"/>
              <a:t>charged (Index)</a:t>
            </a:r>
            <a:endParaRPr lang="en-US" sz="1800" dirty="0"/>
          </a:p>
          <a:p>
            <a:pPr>
              <a:buFont typeface="Wingdings" panose="05000000000000000000" pitchFamily="2" charset="2"/>
              <a:buChar char="ü"/>
            </a:pPr>
            <a:r>
              <a:rPr lang="en-US" sz="1800" dirty="0"/>
              <a:t>6. Who should approve the hire form </a:t>
            </a:r>
            <a:r>
              <a:rPr lang="en-US" sz="1800" dirty="0" smtClean="0"/>
              <a:t>appointment</a:t>
            </a:r>
            <a:r>
              <a:rPr lang="en-US" sz="1800" dirty="0"/>
              <a:t> </a:t>
            </a:r>
            <a:r>
              <a:rPr lang="en-US" sz="1800" dirty="0" smtClean="0"/>
              <a:t>(</a:t>
            </a:r>
            <a:r>
              <a:rPr lang="en-US" sz="1800" i="1" dirty="0" smtClean="0"/>
              <a:t>Research</a:t>
            </a:r>
            <a:r>
              <a:rPr lang="en-US" sz="1800" dirty="0" smtClean="0"/>
              <a:t>- the appropriate SPA2 and Dean; University-funded </a:t>
            </a:r>
            <a:r>
              <a:rPr lang="en-US" sz="1800" smtClean="0"/>
              <a:t>Dean/Finance  office)</a:t>
            </a:r>
            <a:endParaRPr lang="en-US" sz="1800" dirty="0" smtClean="0"/>
          </a:p>
          <a:p>
            <a:pPr marL="0" indent="0">
              <a:buNone/>
            </a:pPr>
            <a:r>
              <a:rPr lang="en-US" sz="2000" b="1" dirty="0"/>
              <a:t>Getting  started</a:t>
            </a:r>
          </a:p>
          <a:p>
            <a:pPr marL="0" indent="0">
              <a:buNone/>
            </a:pPr>
            <a:r>
              <a:rPr lang="en-US" sz="2000" dirty="0"/>
              <a:t>Log</a:t>
            </a:r>
            <a:r>
              <a:rPr lang="en-US" sz="2400" b="1" dirty="0"/>
              <a:t> </a:t>
            </a:r>
            <a:r>
              <a:rPr lang="en-US" sz="1800" dirty="0"/>
              <a:t>onto GWU Portal,</a:t>
            </a:r>
            <a:r>
              <a:rPr lang="en-US" sz="1800" dirty="0">
                <a:hlinkClick r:id="rId4"/>
              </a:rPr>
              <a:t> https://my.gwu.edu</a:t>
            </a:r>
            <a:r>
              <a:rPr lang="en-US" sz="1800" dirty="0"/>
              <a:t> and open Faculty Hire Application; HR Forms; then click on Faculty Hire Application</a:t>
            </a:r>
          </a:p>
          <a:p>
            <a:endParaRPr lang="en-US" sz="1100" dirty="0"/>
          </a:p>
          <a:p>
            <a:pPr marL="0" indent="0">
              <a:buNone/>
            </a:pPr>
            <a:endParaRPr lang="en-US" sz="1800" dirty="0"/>
          </a:p>
        </p:txBody>
      </p:sp>
    </p:spTree>
    <p:extLst>
      <p:ext uri="{BB962C8B-B14F-4D97-AF65-F5344CB8AC3E}">
        <p14:creationId xmlns:p14="http://schemas.microsoft.com/office/powerpoint/2010/main" val="2267586578"/>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2400" dirty="0" smtClean="0">
                <a:solidFill>
                  <a:schemeClr val="tx1"/>
                </a:solidFill>
              </a:rPr>
              <a:t>Hiring Process: Utilizing the Faculty Hire Online Application</a:t>
            </a:r>
            <a:endParaRPr lang="en-US" sz="2400" dirty="0">
              <a:solidFill>
                <a:schemeClr val="tx1"/>
              </a:solidFill>
            </a:endParaRPr>
          </a:p>
        </p:txBody>
      </p:sp>
      <p:sp>
        <p:nvSpPr>
          <p:cNvPr id="3" name="Footer Placeholder 2"/>
          <p:cNvSpPr>
            <a:spLocks noGrp="1"/>
          </p:cNvSpPr>
          <p:nvPr>
            <p:ph type="ftr" sz="quarter" idx="11"/>
          </p:nvPr>
        </p:nvSpPr>
        <p:spPr/>
        <p:txBody>
          <a:bodyPr/>
          <a:lstStyle/>
          <a:p>
            <a:r>
              <a:rPr lang="en-US" dirty="0" smtClean="0"/>
              <a:t>OGSAF Faculty Hire Workflow Process</a:t>
            </a:r>
            <a:endParaRPr lang="en-US" dirty="0"/>
          </a:p>
        </p:txBody>
      </p:sp>
      <p:sp>
        <p:nvSpPr>
          <p:cNvPr id="4" name="Slide Number Placeholder 3"/>
          <p:cNvSpPr>
            <a:spLocks noGrp="1"/>
          </p:cNvSpPr>
          <p:nvPr>
            <p:ph type="sldNum" sz="quarter" idx="12"/>
          </p:nvPr>
        </p:nvSpPr>
        <p:spPr/>
        <p:txBody>
          <a:bodyPr/>
          <a:lstStyle/>
          <a:p>
            <a:fld id="{429AB215-1E8C-47E0-B18B-FC4C552A60AF}" type="slidenum">
              <a:rPr lang="en-US" smtClean="0"/>
              <a:t>5</a:t>
            </a:fld>
            <a:endParaRPr lang="en-US" dirty="0"/>
          </a:p>
        </p:txBody>
      </p:sp>
      <p:pic>
        <p:nvPicPr>
          <p:cNvPr id="6" name="Content Placeholder 5" descr="Faculty Hire Application - MyGW - The George Washington University Web Portal - Mozilla Firefox"/>
          <p:cNvPicPr>
            <a:picLocks noGrp="1" noChangeAspect="1"/>
          </p:cNvPicPr>
          <p:nvPr>
            <p:ph sz="quarter" idx="1"/>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38" t="10818" r="-1214" b="36350"/>
          <a:stretch/>
        </p:blipFill>
        <p:spPr>
          <a:xfrm>
            <a:off x="761999" y="1651261"/>
            <a:ext cx="6750357" cy="382999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46538" y="5715000"/>
            <a:ext cx="7162800"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Click the link to </a:t>
            </a:r>
            <a:r>
              <a:rPr lang="en-US" b="1" dirty="0" smtClean="0"/>
              <a:t>Create a GA/GRA Faculty Hire Form-Monthly Payroll and Employee Class F8</a:t>
            </a:r>
            <a:endParaRPr lang="en-US" b="1" dirty="0"/>
          </a:p>
        </p:txBody>
      </p:sp>
      <p:sp>
        <p:nvSpPr>
          <p:cNvPr id="5" name="Left Arrow 4"/>
          <p:cNvSpPr/>
          <p:nvPr/>
        </p:nvSpPr>
        <p:spPr>
          <a:xfrm rot="1666940">
            <a:off x="3883013" y="3677109"/>
            <a:ext cx="489849" cy="148436"/>
          </a:xfrm>
          <a:prstGeom prst="lef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6802883"/>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click.wav"/>
          </p:stSnd>
        </p:sndAc>
      </p:transition>
    </mc:Choice>
    <mc:Fallback xmlns="">
      <p:transition spd="slow">
        <p:fade/>
        <p:sndAc>
          <p:stSnd>
            <p:snd r:embed="rId6" name="click.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z="2400" dirty="0">
                <a:solidFill>
                  <a:schemeClr val="tx1"/>
                </a:solidFill>
              </a:rPr>
              <a:t>Hiring Process: Utilizing the Faculty Hire Online Application</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dirty="0" smtClean="0"/>
              <a:t>OGSAF Faculty Hire Workflow Process</a:t>
            </a:r>
            <a:endParaRPr lang="en-US" dirty="0"/>
          </a:p>
        </p:txBody>
      </p:sp>
      <p:sp>
        <p:nvSpPr>
          <p:cNvPr id="4" name="Slide Number Placeholder 3"/>
          <p:cNvSpPr>
            <a:spLocks noGrp="1"/>
          </p:cNvSpPr>
          <p:nvPr>
            <p:ph type="sldNum" sz="quarter" idx="12"/>
          </p:nvPr>
        </p:nvSpPr>
        <p:spPr/>
        <p:txBody>
          <a:bodyPr/>
          <a:lstStyle/>
          <a:p>
            <a:fld id="{429AB215-1E8C-47E0-B18B-FC4C552A60AF}" type="slidenum">
              <a:rPr lang="en-US" smtClean="0"/>
              <a:t>6</a:t>
            </a:fld>
            <a:endParaRPr lang="en-US" dirty="0"/>
          </a:p>
        </p:txBody>
      </p:sp>
      <p:pic>
        <p:nvPicPr>
          <p:cNvPr id="6" name="Content Placeholder 5"/>
          <p:cNvPicPr>
            <a:picLocks noGrp="1"/>
          </p:cNvPicPr>
          <p:nvPr>
            <p:ph sz="quarter" idx="1"/>
          </p:nvPr>
        </p:nvPicPr>
        <p:blipFill>
          <a:blip r:embed="rId4"/>
          <a:stretch>
            <a:fillRect/>
          </a:stretch>
        </p:blipFill>
        <p:spPr>
          <a:xfrm>
            <a:off x="685800" y="1524000"/>
            <a:ext cx="6858000" cy="3429000"/>
          </a:xfrm>
          <a:prstGeom prst="rect">
            <a:avLst/>
          </a:prstGeom>
        </p:spPr>
      </p:pic>
      <p:sp>
        <p:nvSpPr>
          <p:cNvPr id="7" name="TextBox 6"/>
          <p:cNvSpPr txBox="1"/>
          <p:nvPr/>
        </p:nvSpPr>
        <p:spPr>
          <a:xfrm>
            <a:off x="533400" y="5029200"/>
            <a:ext cx="8153399" cy="984885"/>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t>Enter data  where you </a:t>
            </a:r>
            <a:r>
              <a:rPr lang="en-US" sz="1400" dirty="0"/>
              <a:t>see </a:t>
            </a:r>
            <a:r>
              <a:rPr lang="en-US" sz="1400" dirty="0" smtClean="0"/>
              <a:t>(*) required fields. Click Save and Continue to advance to the next screen</a:t>
            </a:r>
            <a:r>
              <a:rPr lang="en-US" sz="1600" dirty="0" smtClean="0"/>
              <a:t>.</a:t>
            </a:r>
          </a:p>
          <a:p>
            <a:pPr marL="285750" indent="-285750">
              <a:buFont typeface="Wingdings" panose="05000000000000000000" pitchFamily="2" charset="2"/>
              <a:buChar char="v"/>
            </a:pPr>
            <a:r>
              <a:rPr lang="en-US" sz="1400" dirty="0" smtClean="0"/>
              <a:t>Please note you may see error message *Warning Faculty member not in PEAFACT; ignore it and proceed.</a:t>
            </a:r>
            <a:endParaRPr lang="en-US" sz="1400" dirty="0"/>
          </a:p>
        </p:txBody>
      </p:sp>
    </p:spTree>
    <p:extLst>
      <p:ext uri="{BB962C8B-B14F-4D97-AF65-F5344CB8AC3E}">
        <p14:creationId xmlns:p14="http://schemas.microsoft.com/office/powerpoint/2010/main" val="278245388"/>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z="2400" dirty="0">
                <a:solidFill>
                  <a:schemeClr val="tx1"/>
                </a:solidFill>
              </a:rPr>
              <a:t>Hiring Process: Utilizing the Faculty Hire Online Application</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dirty="0" smtClean="0"/>
              <a:t>OGSAF Faculty Hire Workflow Process</a:t>
            </a:r>
            <a:endParaRPr lang="en-US" dirty="0"/>
          </a:p>
        </p:txBody>
      </p:sp>
      <p:sp>
        <p:nvSpPr>
          <p:cNvPr id="4" name="Slide Number Placeholder 3"/>
          <p:cNvSpPr>
            <a:spLocks noGrp="1"/>
          </p:cNvSpPr>
          <p:nvPr>
            <p:ph type="sldNum" sz="quarter" idx="12"/>
          </p:nvPr>
        </p:nvSpPr>
        <p:spPr/>
        <p:txBody>
          <a:bodyPr/>
          <a:lstStyle/>
          <a:p>
            <a:fld id="{429AB215-1E8C-47E0-B18B-FC4C552A60AF}" type="slidenum">
              <a:rPr lang="en-US" smtClean="0"/>
              <a:t>7</a:t>
            </a:fld>
            <a:endParaRPr lang="en-US" dirty="0"/>
          </a:p>
        </p:txBody>
      </p:sp>
      <p:sp>
        <p:nvSpPr>
          <p:cNvPr id="7" name="Text Placeholder 6"/>
          <p:cNvSpPr>
            <a:spLocks noGrp="1"/>
          </p:cNvSpPr>
          <p:nvPr>
            <p:ph type="body" idx="4294967295"/>
          </p:nvPr>
        </p:nvSpPr>
        <p:spPr>
          <a:xfrm>
            <a:off x="304800" y="5638800"/>
            <a:ext cx="8610600" cy="609600"/>
          </a:xfrm>
        </p:spPr>
        <p:txBody>
          <a:bodyPr>
            <a:normAutofit fontScale="85000" lnSpcReduction="20000"/>
          </a:bodyPr>
          <a:lstStyle/>
          <a:p>
            <a:pPr algn="l">
              <a:buFont typeface="Wingdings" panose="05000000000000000000" pitchFamily="2" charset="2"/>
              <a:buChar char="Ø"/>
            </a:pPr>
            <a:r>
              <a:rPr lang="en-US" sz="1600" dirty="0"/>
              <a:t>I</a:t>
            </a:r>
            <a:r>
              <a:rPr lang="en-US" sz="1600" b="0" cap="none" dirty="0" smtClean="0"/>
              <a:t>f no address is provided, the permanent address will be substituted. The student must update their information on GWeb once hire paperwork has been processed. All hires must complete </a:t>
            </a:r>
            <a:r>
              <a:rPr lang="en-US" sz="1600" dirty="0" smtClean="0"/>
              <a:t>I-9 paperwork within  the first 3 days of employment.</a:t>
            </a:r>
            <a:endParaRPr lang="en-US" sz="1600" b="0" cap="none" dirty="0"/>
          </a:p>
        </p:txBody>
      </p:sp>
      <p:pic>
        <p:nvPicPr>
          <p:cNvPr id="6" name="Content Placeholder 5" descr="C:\Users\lcobb\AppData\Local\Temp\SNAGHTML849983.PNG"/>
          <p:cNvPicPr preferRelativeResize="0">
            <a:picLocks noGrp="1"/>
          </p:cNvPicPr>
          <p:nvPr>
            <p:ph sz="quarter" idx="4294967295"/>
          </p:nvPr>
        </p:nvPicPr>
        <p:blipFill>
          <a:blip r:embed="rId4">
            <a:extLst>
              <a:ext uri="{28A0092B-C50C-407E-A947-70E740481C1C}">
                <a14:useLocalDpi xmlns:a14="http://schemas.microsoft.com/office/drawing/2010/main" val="0"/>
              </a:ext>
            </a:extLst>
          </a:blip>
          <a:stretch>
            <a:fillRect/>
          </a:stretch>
        </p:blipFill>
        <p:spPr bwMode="auto">
          <a:xfrm>
            <a:off x="990600" y="1752600"/>
            <a:ext cx="7391400" cy="3276600"/>
          </a:xfrm>
          <a:prstGeom prst="rect">
            <a:avLst/>
          </a:prstGeom>
          <a:noFill/>
          <a:ln>
            <a:noFill/>
          </a:ln>
        </p:spPr>
      </p:pic>
    </p:spTree>
    <p:extLst>
      <p:ext uri="{BB962C8B-B14F-4D97-AF65-F5344CB8AC3E}">
        <p14:creationId xmlns:p14="http://schemas.microsoft.com/office/powerpoint/2010/main" val="3615649594"/>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
            </a:r>
            <a:br>
              <a:rPr lang="en-US" sz="2800" dirty="0" smtClean="0">
                <a:solidFill>
                  <a:schemeClr val="tx1"/>
                </a:solidFill>
              </a:rPr>
            </a:br>
            <a:r>
              <a:rPr lang="en-US" sz="2600" dirty="0" smtClean="0">
                <a:solidFill>
                  <a:schemeClr val="tx1"/>
                </a:solidFill>
              </a:rPr>
              <a:t>Hiring </a:t>
            </a:r>
            <a:r>
              <a:rPr lang="en-US" sz="2600" dirty="0">
                <a:solidFill>
                  <a:schemeClr val="tx1"/>
                </a:solidFill>
              </a:rPr>
              <a:t>Process: Utilizing the Faculty Hire Online Application</a:t>
            </a:r>
            <a:endParaRPr lang="en-US" sz="2600" dirty="0"/>
          </a:p>
        </p:txBody>
      </p:sp>
      <p:sp>
        <p:nvSpPr>
          <p:cNvPr id="3" name="Footer Placeholder 2"/>
          <p:cNvSpPr>
            <a:spLocks noGrp="1"/>
          </p:cNvSpPr>
          <p:nvPr>
            <p:ph type="ftr" sz="quarter" idx="11"/>
          </p:nvPr>
        </p:nvSpPr>
        <p:spPr/>
        <p:txBody>
          <a:bodyPr/>
          <a:lstStyle/>
          <a:p>
            <a:r>
              <a:rPr lang="en-US" dirty="0" smtClean="0"/>
              <a:t>OGSAF Faculty Hire Workflow Process</a:t>
            </a:r>
            <a:endParaRPr lang="en-US" dirty="0"/>
          </a:p>
        </p:txBody>
      </p:sp>
      <p:sp>
        <p:nvSpPr>
          <p:cNvPr id="4" name="Slide Number Placeholder 3"/>
          <p:cNvSpPr>
            <a:spLocks noGrp="1"/>
          </p:cNvSpPr>
          <p:nvPr>
            <p:ph type="sldNum" sz="quarter" idx="12"/>
          </p:nvPr>
        </p:nvSpPr>
        <p:spPr/>
        <p:txBody>
          <a:bodyPr/>
          <a:lstStyle/>
          <a:p>
            <a:fld id="{429AB215-1E8C-47E0-B18B-FC4C552A60AF}" type="slidenum">
              <a:rPr lang="en-US" smtClean="0"/>
              <a:t>8</a:t>
            </a:fld>
            <a:endParaRPr lang="en-US" dirty="0"/>
          </a:p>
        </p:txBody>
      </p:sp>
      <p:pic>
        <p:nvPicPr>
          <p:cNvPr id="8" name="Content Placeholder 7"/>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228600" y="1752600"/>
            <a:ext cx="4124638" cy="3017520"/>
          </a:xfr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6725" y="1752600"/>
            <a:ext cx="4370832" cy="3007374"/>
          </a:xfrm>
          <a:prstGeom prst="rect">
            <a:avLst/>
          </a:prstGeom>
        </p:spPr>
      </p:pic>
      <p:sp>
        <p:nvSpPr>
          <p:cNvPr id="10" name="TextBox 9"/>
          <p:cNvSpPr txBox="1"/>
          <p:nvPr/>
        </p:nvSpPr>
        <p:spPr>
          <a:xfrm>
            <a:off x="5334000" y="2769920"/>
            <a:ext cx="838200" cy="92333"/>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1066800" y="2723753"/>
            <a:ext cx="762000" cy="9233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27842494"/>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click.wav"/>
          </p:stSnd>
        </p:sndAc>
      </p:transition>
    </mc:Choice>
    <mc:Fallback xmlns="">
      <p:transition spd="slow">
        <p:fade/>
        <p:sndAc>
          <p:stSnd>
            <p:snd r:embed="rId6" name="click.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62000"/>
          </a:xfrm>
          <a:noFill/>
        </p:spPr>
        <p:txBody>
          <a:bodyPr/>
          <a:lstStyle/>
          <a:p>
            <a:r>
              <a:rPr lang="en-US" sz="2400" dirty="0">
                <a:solidFill>
                  <a:schemeClr val="tx1"/>
                </a:solidFill>
              </a:rPr>
              <a:t>Hiring Process: Utilizing the Faculty Hire Online Application</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dirty="0" smtClean="0"/>
              <a:t>OGSAF Faculty Hire Workflow Process</a:t>
            </a:r>
            <a:endParaRPr lang="en-US" dirty="0"/>
          </a:p>
        </p:txBody>
      </p:sp>
      <p:sp>
        <p:nvSpPr>
          <p:cNvPr id="4" name="Slide Number Placeholder 3"/>
          <p:cNvSpPr>
            <a:spLocks noGrp="1"/>
          </p:cNvSpPr>
          <p:nvPr>
            <p:ph type="sldNum" sz="quarter" idx="12"/>
          </p:nvPr>
        </p:nvSpPr>
        <p:spPr/>
        <p:txBody>
          <a:bodyPr/>
          <a:lstStyle/>
          <a:p>
            <a:fld id="{429AB215-1E8C-47E0-B18B-FC4C552A60AF}" type="slidenum">
              <a:rPr lang="en-US" smtClean="0"/>
              <a:t>9</a:t>
            </a:fld>
            <a:endParaRPr lang="en-US" dirty="0"/>
          </a:p>
        </p:txBody>
      </p:sp>
      <p:pic>
        <p:nvPicPr>
          <p:cNvPr id="6" name="Content Placeholder 5"/>
          <p:cNvPicPr>
            <a:picLocks noGrp="1"/>
          </p:cNvPicPr>
          <p:nvPr>
            <p:ph sz="quarter" idx="1"/>
          </p:nvPr>
        </p:nvPicPr>
        <p:blipFill>
          <a:blip r:embed="rId4"/>
          <a:stretch>
            <a:fillRect/>
          </a:stretch>
        </p:blipFill>
        <p:spPr>
          <a:xfrm>
            <a:off x="533400" y="1676400"/>
            <a:ext cx="5943600" cy="4346574"/>
          </a:xfrm>
          <a:prstGeom prst="rect">
            <a:avLst/>
          </a:prstGeom>
        </p:spPr>
      </p:pic>
      <p:sp>
        <p:nvSpPr>
          <p:cNvPr id="7" name="Rectangle 6"/>
          <p:cNvSpPr/>
          <p:nvPr/>
        </p:nvSpPr>
        <p:spPr>
          <a:xfrm>
            <a:off x="2743200" y="3002421"/>
            <a:ext cx="1143000" cy="121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705600" y="1981200"/>
            <a:ext cx="2209800" cy="4031873"/>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sz="1600" dirty="0" smtClean="0"/>
              <a:t>Please note if you have any documentation to attach such as award letters and recommendation forms, attach them here. </a:t>
            </a:r>
          </a:p>
          <a:p>
            <a:pPr>
              <a:buClr>
                <a:schemeClr val="accent1"/>
              </a:buClr>
            </a:pPr>
            <a:endParaRPr lang="en-US" sz="1600" dirty="0" smtClean="0"/>
          </a:p>
          <a:p>
            <a:pPr>
              <a:buClr>
                <a:schemeClr val="accent1"/>
              </a:buClr>
            </a:pPr>
            <a:endParaRPr lang="en-US" sz="1600" dirty="0" smtClean="0"/>
          </a:p>
          <a:p>
            <a:pPr marL="285750" indent="-285750">
              <a:buClr>
                <a:schemeClr val="accent1"/>
              </a:buClr>
              <a:buFont typeface="Wingdings" panose="05000000000000000000" pitchFamily="2" charset="2"/>
              <a:buChar char="Ø"/>
            </a:pPr>
            <a:r>
              <a:rPr lang="en-US" sz="1600" dirty="0" smtClean="0"/>
              <a:t>If there is full F&amp;A it must be included in the remarks</a:t>
            </a:r>
            <a:r>
              <a:rPr lang="en-US" sz="1600" dirty="0"/>
              <a:t>. Any notes regarding lack of W4 or I9. </a:t>
            </a:r>
          </a:p>
        </p:txBody>
      </p:sp>
      <p:sp>
        <p:nvSpPr>
          <p:cNvPr id="8" name="Rectangle 7"/>
          <p:cNvSpPr/>
          <p:nvPr/>
        </p:nvSpPr>
        <p:spPr>
          <a:xfrm>
            <a:off x="1752600" y="3002420"/>
            <a:ext cx="990600" cy="121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6183702"/>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scene3d>
          <a:camera prst="orthographicFront"/>
          <a:lightRig rig="flat" dir="t"/>
        </a:scene3d>
        <a:sp3d prstMaterial="plastic">
          <a:bevelT/>
          <a:bevelB prst="angle"/>
        </a:sp3d>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7000</TotalTime>
  <Words>2144</Words>
  <Application>Microsoft Office PowerPoint</Application>
  <PresentationFormat>On-screen Show (4:3)</PresentationFormat>
  <Paragraphs>186</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GA/GRA Hiring Process (Faculty Hire Online Application)</vt:lpstr>
      <vt:lpstr>Online Hiring Process: Hire a GA/GRA: Introduction </vt:lpstr>
      <vt:lpstr>GA/GRA Hire Process</vt:lpstr>
      <vt:lpstr>    Hiring Process (Hire a GA/GRA Online)</vt:lpstr>
      <vt:lpstr>Hiring Process: Utilizing the Faculty Hire Online Application</vt:lpstr>
      <vt:lpstr>Hiring Process: Utilizing the Faculty Hire Online Application</vt:lpstr>
      <vt:lpstr>Hiring Process: Utilizing the Faculty Hire Online Application</vt:lpstr>
      <vt:lpstr>      Hiring Process: Utilizing the Faculty Hire Online Application</vt:lpstr>
      <vt:lpstr>Hiring Process: Utilizing the Faculty Hire Online Application</vt:lpstr>
      <vt:lpstr>Hiring Process: Utilizing the Faculty Hire Online Application</vt:lpstr>
      <vt:lpstr>Hiring Process: Utilizing the Faculty Hire Online Application</vt:lpstr>
      <vt:lpstr>Cancellation Processes-Assistantship</vt:lpstr>
      <vt:lpstr>Frequently Asked Questions</vt:lpstr>
      <vt:lpstr>Frequently Asked Questions</vt:lpstr>
      <vt:lpstr>Frequently Asked Questions</vt:lpstr>
      <vt:lpstr>Key Contacts</vt:lpstr>
    </vt:vector>
  </TitlesOfParts>
  <Company>The George Washington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Hire Workflow Process</dc:title>
  <dc:creator>Khadar, Mounirah</dc:creator>
  <cp:lastModifiedBy>Khadar, Mounirah</cp:lastModifiedBy>
  <cp:revision>205</cp:revision>
  <cp:lastPrinted>2015-04-22T13:55:07Z</cp:lastPrinted>
  <dcterms:created xsi:type="dcterms:W3CDTF">2014-07-18T15:06:19Z</dcterms:created>
  <dcterms:modified xsi:type="dcterms:W3CDTF">2015-04-23T18:44:23Z</dcterms:modified>
</cp:coreProperties>
</file>